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1"/>
  </p:notesMasterIdLst>
  <p:sldIdLst>
    <p:sldId id="256" r:id="rId2"/>
    <p:sldId id="305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46" r:id="rId13"/>
    <p:sldId id="347" r:id="rId14"/>
    <p:sldId id="318" r:id="rId15"/>
    <p:sldId id="322" r:id="rId16"/>
    <p:sldId id="321" r:id="rId17"/>
    <p:sldId id="323" r:id="rId18"/>
    <p:sldId id="324" r:id="rId19"/>
    <p:sldId id="325" r:id="rId20"/>
    <p:sldId id="348" r:id="rId21"/>
    <p:sldId id="352" r:id="rId22"/>
    <p:sldId id="341" r:id="rId23"/>
    <p:sldId id="326" r:id="rId24"/>
    <p:sldId id="327" r:id="rId25"/>
    <p:sldId id="331" r:id="rId26"/>
    <p:sldId id="332" r:id="rId27"/>
    <p:sldId id="328" r:id="rId28"/>
    <p:sldId id="333" r:id="rId29"/>
    <p:sldId id="335" r:id="rId30"/>
    <p:sldId id="336" r:id="rId31"/>
    <p:sldId id="337" r:id="rId32"/>
    <p:sldId id="351" r:id="rId33"/>
    <p:sldId id="339" r:id="rId34"/>
    <p:sldId id="340" r:id="rId35"/>
    <p:sldId id="343" r:id="rId36"/>
    <p:sldId id="344" r:id="rId37"/>
    <p:sldId id="270" r:id="rId38"/>
    <p:sldId id="345" r:id="rId39"/>
    <p:sldId id="350" r:id="rId40"/>
  </p:sldIdLst>
  <p:sldSz cx="9144000" cy="5143500" type="screen16x9"/>
  <p:notesSz cx="6858000" cy="9144000"/>
  <p:embeddedFontLst>
    <p:embeddedFont>
      <p:font typeface="Bahiana" panose="020B0604020202020204" charset="0"/>
      <p:regular r:id="rId42"/>
    </p:embeddedFont>
    <p:embeddedFont>
      <p:font typeface="Barlow Semi Condensed" panose="020B0604020202020204" charset="0"/>
      <p:regular r:id="rId43"/>
      <p:bold r:id="rId44"/>
      <p:italic r:id="rId45"/>
      <p:boldItalic r:id="rId46"/>
    </p:embeddedFont>
    <p:embeddedFont>
      <p:font typeface="Barlow Semi Condensed Medium" panose="020B0604020202020204" charset="0"/>
      <p:regular r:id="rId47"/>
      <p:bold r:id="rId48"/>
      <p:italic r:id="rId49"/>
      <p:boldItalic r:id="rId50"/>
    </p:embeddedFont>
    <p:embeddedFont>
      <p:font typeface="Barlow Semi Condensed SemiBold" panose="020B060402020202020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Fira Sans Extra Condensed Medium" panose="020B0604020202020204" charset="0"/>
      <p:regular r:id="rId56"/>
      <p:bold r:id="rId57"/>
      <p:italic r:id="rId58"/>
      <p:boldItalic r:id="rId59"/>
    </p:embeddedFont>
    <p:embeddedFont>
      <p:font typeface="Roboto Condensed Ligh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0707464e43aa6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00CC00"/>
    <a:srgbClr val="FF99FF"/>
    <a:srgbClr val="99FF66"/>
    <a:srgbClr val="99CCFF"/>
    <a:srgbClr val="CC00CC"/>
    <a:srgbClr val="FF66FF"/>
    <a:srgbClr val="FF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3B814-C1B2-4784-A4D6-7C24A5958A0A}">
  <a:tblStyle styleId="{92F3B814-C1B2-4784-A4D6-7C24A5958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2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6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47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0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6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1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20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10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46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10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6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24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86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69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96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0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118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774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85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25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35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00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34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91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8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11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36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63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7.em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0.png"/><Relationship Id="rId4" Type="http://schemas.openxmlformats.org/officeDocument/2006/relationships/image" Target="../media/image4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6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8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50" y="1444004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ROBOTICS 2</a:t>
            </a:r>
            <a:endParaRPr sz="32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336001"/>
            <a:ext cx="5687700" cy="107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i="1" dirty="0"/>
              <a:t>Dynamic identification of robot dynamics from motor torques w/o signs</a:t>
            </a:r>
            <a:endParaRPr sz="2400" i="1" dirty="0"/>
          </a:p>
        </p:txBody>
      </p:sp>
      <p:sp>
        <p:nvSpPr>
          <p:cNvPr id="4" name="Google Shape;486;p33">
            <a:extLst>
              <a:ext uri="{FF2B5EF4-FFF2-40B4-BE49-F238E27FC236}">
                <a16:creationId xmlns:a16="http://schemas.microsoft.com/office/drawing/2014/main" id="{B477F5F6-1596-4FA0-828E-65C711862510}"/>
              </a:ext>
            </a:extLst>
          </p:cNvPr>
          <p:cNvSpPr txBox="1">
            <a:spLocks/>
          </p:cNvSpPr>
          <p:nvPr/>
        </p:nvSpPr>
        <p:spPr>
          <a:xfrm>
            <a:off x="1721006" y="1321594"/>
            <a:ext cx="5687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rlow Semi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Bahiana"/>
              <a:buNone/>
              <a:defRPr sz="6000" b="1" i="0" u="none" strike="noStrike" cap="none">
                <a:solidFill>
                  <a:srgbClr val="434343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r>
              <a:rPr lang="en-GB" sz="1800" dirty="0"/>
              <a:t>Final</a:t>
            </a:r>
            <a:r>
              <a:rPr lang="it-IT" sz="1800" dirty="0"/>
              <a:t> Project</a:t>
            </a:r>
            <a:endParaRPr lang="it-IT" sz="18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5" name="Google Shape;520;p37">
            <a:extLst>
              <a:ext uri="{FF2B5EF4-FFF2-40B4-BE49-F238E27FC236}">
                <a16:creationId xmlns:a16="http://schemas.microsoft.com/office/drawing/2014/main" id="{2B2B77FB-F5DE-4CC9-A693-5B9BE9C7D7DF}"/>
              </a:ext>
            </a:extLst>
          </p:cNvPr>
          <p:cNvSpPr txBox="1">
            <a:spLocks/>
          </p:cNvSpPr>
          <p:nvPr/>
        </p:nvSpPr>
        <p:spPr>
          <a:xfrm>
            <a:off x="4741957" y="3671876"/>
            <a:ext cx="4073400" cy="107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spcAft>
                <a:spcPts val="600"/>
              </a:spcAft>
            </a:pPr>
            <a:r>
              <a:rPr lang="en-US" sz="1800" dirty="0"/>
              <a:t>Marco </a:t>
            </a:r>
            <a:r>
              <a:rPr lang="en-US" sz="1800" dirty="0" err="1"/>
              <a:t>Pennese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sz="1800" dirty="0"/>
              <a:t>Veronica </a:t>
            </a:r>
            <a:r>
              <a:rPr lang="en-US" sz="1800" dirty="0" err="1"/>
              <a:t>Vulcano</a:t>
            </a:r>
            <a:endParaRPr lang="en-US" sz="1800" dirty="0"/>
          </a:p>
          <a:p>
            <a:pPr marL="0" indent="0" algn="r">
              <a:spcAft>
                <a:spcPts val="600"/>
              </a:spcAft>
            </a:pPr>
            <a:r>
              <a:rPr lang="en-US" dirty="0"/>
              <a:t>A.Y.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408BF-AC6F-47A2-A9DF-D9AB20EE3728}"/>
              </a:ext>
            </a:extLst>
          </p:cNvPr>
          <p:cNvSpPr txBox="1"/>
          <p:nvPr/>
        </p:nvSpPr>
        <p:spPr>
          <a:xfrm>
            <a:off x="2088244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90544-58BF-4BF7-9F45-FF2DEC24ADA4}"/>
              </a:ext>
            </a:extLst>
          </p:cNvPr>
          <p:cNvSpPr txBox="1"/>
          <p:nvPr/>
        </p:nvSpPr>
        <p:spPr>
          <a:xfrm>
            <a:off x="31422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2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B571F-7B9C-4BDE-83A1-8E8CA58A3EE3}"/>
              </a:ext>
            </a:extLst>
          </p:cNvPr>
          <p:cNvSpPr txBox="1"/>
          <p:nvPr/>
        </p:nvSpPr>
        <p:spPr>
          <a:xfrm>
            <a:off x="4215617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3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C76A4-A2DC-402F-98E2-D95E6D5CA5F7}"/>
              </a:ext>
            </a:extLst>
          </p:cNvPr>
          <p:cNvSpPr txBox="1"/>
          <p:nvPr/>
        </p:nvSpPr>
        <p:spPr>
          <a:xfrm>
            <a:off x="530331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4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6151B-4974-4EB0-8E21-3E73C0CD2512}"/>
              </a:ext>
            </a:extLst>
          </p:cNvPr>
          <p:cNvSpPr txBox="1"/>
          <p:nvPr/>
        </p:nvSpPr>
        <p:spPr>
          <a:xfrm>
            <a:off x="6380441" y="1780579"/>
            <a:ext cx="7617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segment 5</a:t>
            </a:r>
            <a:endParaRPr lang="it-IT" sz="11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subTitle" idx="1"/>
          </p:nvPr>
        </p:nvSpPr>
        <p:spPr>
          <a:xfrm>
            <a:off x="930621" y="1013599"/>
            <a:ext cx="6010868" cy="568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We would like to treat each segment independently.</a:t>
            </a:r>
            <a:endParaRPr dirty="0"/>
          </a:p>
        </p:txBody>
      </p:sp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7C7F4AE0-2A32-47CB-B427-41D479CF48A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/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AF6967-4CEC-40A6-9B40-16189AFEF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90" y="1558000"/>
                <a:ext cx="2960811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/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9FBFAD-1AF7-4786-BB00-DECCAD603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27" y="2848681"/>
                <a:ext cx="16499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/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m:rPr>
                          <m:brk m:alnAt="7"/>
                        </m:rP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95464-15BA-450F-9D97-D55CC9835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82" y="4129901"/>
                <a:ext cx="1275028" cy="236475"/>
              </a:xfrm>
              <a:prstGeom prst="rect">
                <a:avLst/>
              </a:prstGeom>
              <a:blipFill>
                <a:blip r:embed="rId5"/>
                <a:stretch>
                  <a:fillRect l="-2381" b="-17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We can group rows that refer to the same segment in the same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block.</a:t>
                </a:r>
              </a:p>
            </p:txBody>
          </p:sp>
        </mc:Choice>
        <mc:Fallback xmlns="">
          <p:sp>
            <p:nvSpPr>
              <p:cNvPr id="10" name="Google Shape;520;p37">
                <a:extLst>
                  <a:ext uri="{FF2B5EF4-FFF2-40B4-BE49-F238E27FC236}">
                    <a16:creationId xmlns:a16="http://schemas.microsoft.com/office/drawing/2014/main" id="{174A6B15-C837-4B88-964A-66BA104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2332486"/>
                <a:ext cx="6010868" cy="516195"/>
              </a:xfrm>
              <a:prstGeom prst="rect">
                <a:avLst/>
              </a:prstGeom>
              <a:blipFill>
                <a:blip r:embed="rId6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434343"/>
                  </a:buClr>
                  <a:buSzPts val="1400"/>
                  <a:buFont typeface="Roboto Condensed Light"/>
                  <a:buNone/>
                  <a:defRPr sz="1600" b="0" i="0" u="none" strike="noStrike" cap="none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0" indent="0">
                  <a:spcAft>
                    <a:spcPts val="1600"/>
                  </a:spcAft>
                </a:pPr>
                <a:r>
                  <a:rPr lang="en-US" dirty="0"/>
                  <a:t>So, for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segment the problem becomes:</a:t>
                </a:r>
              </a:p>
            </p:txBody>
          </p:sp>
        </mc:Choice>
        <mc:Fallback xmlns="">
          <p:sp>
            <p:nvSpPr>
              <p:cNvPr id="11" name="Google Shape;520;p37">
                <a:extLst>
                  <a:ext uri="{FF2B5EF4-FFF2-40B4-BE49-F238E27FC236}">
                    <a16:creationId xmlns:a16="http://schemas.microsoft.com/office/drawing/2014/main" id="{3F1D7688-D801-4E02-9DDA-0D0ED09F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48" y="3644186"/>
                <a:ext cx="6010868" cy="516195"/>
              </a:xfrm>
              <a:prstGeom prst="rect">
                <a:avLst/>
              </a:prstGeom>
              <a:blipFill>
                <a:blip r:embed="rId7"/>
                <a:stretch>
                  <a:fillRect l="-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23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27797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30231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89E41C-A8F7-4393-A466-CC919B16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3CE52-9C31-4B3F-B23C-45F5E8C0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EF697D-2C96-4C49-9C38-4742850E6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D60F1-5866-4504-8352-D8F01772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BBE5E9-5F2F-4CD3-8547-5A81EB79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520;p37">
            <a:extLst>
              <a:ext uri="{FF2B5EF4-FFF2-40B4-BE49-F238E27FC236}">
                <a16:creationId xmlns:a16="http://schemas.microsoft.com/office/drawing/2014/main" id="{26B21250-80DE-481C-8733-DD5D41C613BA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We would like to treat each segment independently also when they belong to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different joint torques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 and they could possibly be </a:t>
            </a: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simultaneous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/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5A205E-8235-462D-996E-373FB208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58" y="2696217"/>
                <a:ext cx="38087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/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0AF771-3488-4186-81A1-D73F0BA3A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3" y="2697222"/>
                <a:ext cx="3850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/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4C74E6-8353-4CEC-B60A-D9F9A5FD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9" y="2696880"/>
                <a:ext cx="38504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/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8A430F-6C33-4051-BAEF-321E8C8A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42" y="2701230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/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29CE16-56AE-4018-A361-C5207A81D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44" y="2703237"/>
                <a:ext cx="38504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/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0D8360-8785-4260-B6EC-84F22B693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24" y="2703774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/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8ACCE4-E899-4B85-B841-503C276EB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23" y="2706313"/>
                <a:ext cx="385041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/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E942FD-BAAD-404C-A562-BAE50F7E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29" y="2701229"/>
                <a:ext cx="3850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/>
              <p:nvPr/>
            </p:nvSpPr>
            <p:spPr>
              <a:xfrm>
                <a:off x="7593920" y="291154"/>
                <a:ext cx="3808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46EF8C-BDA8-423B-9947-7D412995D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920" y="291154"/>
                <a:ext cx="380873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/>
              <p:nvPr/>
            </p:nvSpPr>
            <p:spPr>
              <a:xfrm>
                <a:off x="7595001" y="89586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4C7DA-2E06-407F-AAB0-A04B2C7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001" y="895867"/>
                <a:ext cx="385041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/>
              <p:nvPr/>
            </p:nvSpPr>
            <p:spPr>
              <a:xfrm>
                <a:off x="7591836" y="1529047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4D55C2-99E1-490C-8D2C-D178B9DB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836" y="1529047"/>
                <a:ext cx="38504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/>
              <p:nvPr/>
            </p:nvSpPr>
            <p:spPr>
              <a:xfrm>
                <a:off x="7589752" y="2111816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0D998CA-EB59-44A5-8270-2F495729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2" y="2111816"/>
                <a:ext cx="38504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/>
              <p:nvPr/>
            </p:nvSpPr>
            <p:spPr>
              <a:xfrm>
                <a:off x="7587080" y="2716128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97038A-810B-429C-A499-FA5B2FFF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80" y="2716128"/>
                <a:ext cx="38504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/>
              <p:nvPr/>
            </p:nvSpPr>
            <p:spPr>
              <a:xfrm>
                <a:off x="7587079" y="3327765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F761D1-6778-49B5-A061-5BFB515D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79" y="3327765"/>
                <a:ext cx="38504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/>
              <p:nvPr/>
            </p:nvSpPr>
            <p:spPr>
              <a:xfrm>
                <a:off x="7587078" y="3939402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003C8B-B240-4E66-A721-C24962ED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78" y="3939402"/>
                <a:ext cx="38504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/>
              <p:nvPr/>
            </p:nvSpPr>
            <p:spPr>
              <a:xfrm>
                <a:off x="7595001" y="4544569"/>
                <a:ext cx="385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AA9399-7245-45C1-9C22-07CDD4A1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001" y="4544569"/>
                <a:ext cx="38504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6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34C11-E8E4-4D99-94F5-03476DB5C430}"/>
              </a:ext>
            </a:extLst>
          </p:cNvPr>
          <p:cNvSpPr/>
          <p:nvPr/>
        </p:nvSpPr>
        <p:spPr>
          <a:xfrm>
            <a:off x="626137" y="914414"/>
            <a:ext cx="613309" cy="771514"/>
          </a:xfrm>
          <a:prstGeom prst="rect">
            <a:avLst/>
          </a:prstGeom>
          <a:solidFill>
            <a:srgbClr val="FFC0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EEF671-AA1A-4B90-9C37-25D57A226CC4}"/>
              </a:ext>
            </a:extLst>
          </p:cNvPr>
          <p:cNvSpPr/>
          <p:nvPr/>
        </p:nvSpPr>
        <p:spPr>
          <a:xfrm>
            <a:off x="1277333" y="911422"/>
            <a:ext cx="1232101" cy="771514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8F6-F327-46A0-9EB2-1071345D2B43}"/>
              </a:ext>
            </a:extLst>
          </p:cNvPr>
          <p:cNvSpPr/>
          <p:nvPr/>
        </p:nvSpPr>
        <p:spPr>
          <a:xfrm>
            <a:off x="2543335" y="914414"/>
            <a:ext cx="624594" cy="771514"/>
          </a:xfrm>
          <a:prstGeom prst="rect">
            <a:avLst/>
          </a:prstGeom>
          <a:solidFill>
            <a:srgbClr val="99FF66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B37FAA-F203-48DE-B158-46B413D93E9E}"/>
              </a:ext>
            </a:extLst>
          </p:cNvPr>
          <p:cNvCxnSpPr/>
          <p:nvPr/>
        </p:nvCxnSpPr>
        <p:spPr>
          <a:xfrm>
            <a:off x="600075" y="1321594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F7BD5-65BA-4F20-BA5D-EC2ADA385A0C}"/>
              </a:ext>
            </a:extLst>
          </p:cNvPr>
          <p:cNvSpPr/>
          <p:nvPr/>
        </p:nvSpPr>
        <p:spPr>
          <a:xfrm>
            <a:off x="1914120" y="1900617"/>
            <a:ext cx="1257300" cy="771514"/>
          </a:xfrm>
          <a:prstGeom prst="rect">
            <a:avLst/>
          </a:prstGeom>
          <a:solidFill>
            <a:srgbClr val="FF99FF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533960-E679-45F1-86C2-985770EDF650}"/>
              </a:ext>
            </a:extLst>
          </p:cNvPr>
          <p:cNvSpPr/>
          <p:nvPr/>
        </p:nvSpPr>
        <p:spPr>
          <a:xfrm>
            <a:off x="626178" y="1902624"/>
            <a:ext cx="1254412" cy="77151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E688C9-83CD-41ED-BE39-AAE0493AB605}"/>
              </a:ext>
            </a:extLst>
          </p:cNvPr>
          <p:cNvCxnSpPr/>
          <p:nvPr/>
        </p:nvCxnSpPr>
        <p:spPr>
          <a:xfrm>
            <a:off x="600075" y="2288381"/>
            <a:ext cx="272176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/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ACD79-68FA-40D3-9072-1D6623EB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5" y="1136928"/>
                <a:ext cx="45660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/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078906-B3D3-44DD-99BD-74B6350A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2" y="2050261"/>
                <a:ext cx="461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/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0CD96F-0161-4CDC-A160-55143787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98" y="2313911"/>
                <a:ext cx="76187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/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514E-08A2-4227-B8A7-724F385C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90" y="1379701"/>
                <a:ext cx="76187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/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=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4DE02-3405-4ECF-A8F4-1B6189264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71" y="2389594"/>
                <a:ext cx="433965" cy="362984"/>
              </a:xfrm>
              <a:prstGeom prst="rect">
                <a:avLst/>
              </a:prstGeom>
              <a:blipFill>
                <a:blip r:embed="rId7"/>
                <a:stretch>
                  <a:fillRect r="-4225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A377E9-FA3C-4AFF-AFE6-967221E6B701}"/>
              </a:ext>
            </a:extLst>
          </p:cNvPr>
          <p:cNvCxnSpPr>
            <a:cxnSpLocks/>
          </p:cNvCxnSpPr>
          <p:nvPr/>
        </p:nvCxnSpPr>
        <p:spPr>
          <a:xfrm flipH="1">
            <a:off x="93489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BA8C1-C0C2-4966-878E-5F598599F553}"/>
              </a:ext>
            </a:extLst>
          </p:cNvPr>
          <p:cNvCxnSpPr>
            <a:cxnSpLocks/>
          </p:cNvCxnSpPr>
          <p:nvPr/>
        </p:nvCxnSpPr>
        <p:spPr>
          <a:xfrm flipH="1">
            <a:off x="125338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97AFA-6159-4BFE-BDD6-3056642D93DD}"/>
              </a:ext>
            </a:extLst>
          </p:cNvPr>
          <p:cNvCxnSpPr>
            <a:cxnSpLocks/>
          </p:cNvCxnSpPr>
          <p:nvPr/>
        </p:nvCxnSpPr>
        <p:spPr>
          <a:xfrm flipH="1">
            <a:off x="1569112" y="805248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CDC59-341B-4F18-8293-BAFCA5214636}"/>
              </a:ext>
            </a:extLst>
          </p:cNvPr>
          <p:cNvCxnSpPr>
            <a:cxnSpLocks/>
          </p:cNvCxnSpPr>
          <p:nvPr/>
        </p:nvCxnSpPr>
        <p:spPr>
          <a:xfrm flipH="1">
            <a:off x="1895202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61A6F-8A63-4DDC-AFF1-FC202CB219CD}"/>
              </a:ext>
            </a:extLst>
          </p:cNvPr>
          <p:cNvCxnSpPr>
            <a:cxnSpLocks/>
          </p:cNvCxnSpPr>
          <p:nvPr/>
        </p:nvCxnSpPr>
        <p:spPr>
          <a:xfrm flipH="1">
            <a:off x="2210930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A09E42-56AB-4661-B2C0-BAACD84AF807}"/>
              </a:ext>
            </a:extLst>
          </p:cNvPr>
          <p:cNvCxnSpPr>
            <a:cxnSpLocks/>
          </p:cNvCxnSpPr>
          <p:nvPr/>
        </p:nvCxnSpPr>
        <p:spPr>
          <a:xfrm flipH="1">
            <a:off x="2526111" y="81798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76F57-FD37-46D8-AF71-06BC21C61F5B}"/>
              </a:ext>
            </a:extLst>
          </p:cNvPr>
          <p:cNvCxnSpPr>
            <a:cxnSpLocks/>
          </p:cNvCxnSpPr>
          <p:nvPr/>
        </p:nvCxnSpPr>
        <p:spPr>
          <a:xfrm flipH="1">
            <a:off x="2838724" y="814393"/>
            <a:ext cx="547" cy="20152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6E33B11-B3DA-4D7B-9605-2740B4642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3851"/>
              </p:ext>
            </p:extLst>
          </p:nvPr>
        </p:nvGraphicFramePr>
        <p:xfrm>
          <a:off x="5423438" y="160501"/>
          <a:ext cx="21704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2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p:graphicFrame>
        <p:nvGraphicFramePr>
          <p:cNvPr id="33" name="Table 17">
            <a:extLst>
              <a:ext uri="{FF2B5EF4-FFF2-40B4-BE49-F238E27FC236}">
                <a16:creationId xmlns:a16="http://schemas.microsoft.com/office/drawing/2014/main" id="{82B985A5-6B22-4849-B0B1-A87EEB21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68256"/>
              </p:ext>
            </p:extLst>
          </p:nvPr>
        </p:nvGraphicFramePr>
        <p:xfrm>
          <a:off x="5423438" y="2598901"/>
          <a:ext cx="2170483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83">
                  <a:extLst>
                    <a:ext uri="{9D8B030D-6E8A-4147-A177-3AD203B41FA5}">
                      <a16:colId xmlns:a16="http://schemas.microsoft.com/office/drawing/2014/main" val="1011909160"/>
                    </a:ext>
                  </a:extLst>
                </a:gridCol>
              </a:tblGrid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7529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75214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96945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798976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55567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75761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272"/>
                  </a:ext>
                </a:extLst>
              </a:tr>
              <a:tr h="18441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99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/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0BEE0-8330-4EB9-AD23-D1CED281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2" y="935838"/>
                <a:ext cx="59054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/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910EE8-89FE-43B2-B053-6C47F522A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80" y="943967"/>
                <a:ext cx="59471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/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EC95D-CDEB-410E-9EF4-0CE3D3FB9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2" y="937976"/>
                <a:ext cx="59471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/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7D0E6E-4421-4AB9-9C06-AA436F2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39" y="1917573"/>
                <a:ext cx="59471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/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AF7594-9BD8-46B7-8E1D-C48A28F43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4" y="1918486"/>
                <a:ext cx="594714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/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408B56-3782-4E14-8569-B1E6252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273848"/>
                <a:ext cx="4523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/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9E118E-5E0F-44EE-B806-B8FD2FC3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95" y="1195040"/>
                <a:ext cx="457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/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2CF700-F19A-4A61-9915-2D7F9C2EE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083078"/>
                <a:ext cx="45768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/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5E85D2-2F6A-4BCF-BD49-90A75DD1F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2992548"/>
                <a:ext cx="457689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/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E2495B-CD4F-45E4-9CEC-D6F78367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3" y="4223465"/>
                <a:ext cx="457689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520;p37">
            <a:extLst>
              <a:ext uri="{FF2B5EF4-FFF2-40B4-BE49-F238E27FC236}">
                <a16:creationId xmlns:a16="http://schemas.microsoft.com/office/drawing/2014/main" id="{42813A1F-450D-4CC3-B8DF-347266EE8392}"/>
              </a:ext>
            </a:extLst>
          </p:cNvPr>
          <p:cNvSpPr txBox="1">
            <a:spLocks/>
          </p:cNvSpPr>
          <p:nvPr/>
        </p:nvSpPr>
        <p:spPr>
          <a:xfrm>
            <a:off x="492855" y="3180307"/>
            <a:ext cx="4397332" cy="91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Roboto Condensed Light" panose="020B0604020202020204" charset="0"/>
                <a:ea typeface="Roboto Condensed Light" panose="020B0604020202020204" charset="0"/>
              </a:rPr>
              <a:t>Each segment is independent!</a:t>
            </a:r>
          </a:p>
        </p:txBody>
      </p:sp>
    </p:spTree>
    <p:extLst>
      <p:ext uri="{BB962C8B-B14F-4D97-AF65-F5344CB8AC3E}">
        <p14:creationId xmlns:p14="http://schemas.microsoft.com/office/powerpoint/2010/main" val="35040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8AA35A5-4544-4FD7-92D4-CC2FD165ED9A}"/>
              </a:ext>
            </a:extLst>
          </p:cNvPr>
          <p:cNvSpPr txBox="1">
            <a:spLocks/>
          </p:cNvSpPr>
          <p:nvPr/>
        </p:nvSpPr>
        <p:spPr>
          <a:xfrm>
            <a:off x="2964900" y="307830"/>
            <a:ext cx="321420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60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sz="3200"/>
              <a:t>ESTIMATING SIGNS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/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E32B2-D704-4A2F-AA68-757711E6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456" y="1538347"/>
                <a:ext cx="3214200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/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DF0D2-BBE8-4DCD-AE2A-8A087F87C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36" y="3035561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 r="-26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/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6B4C6D-84A5-4979-A284-045D6B79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16" y="3035561"/>
                <a:ext cx="3214200" cy="687817"/>
              </a:xfrm>
              <a:prstGeom prst="rect">
                <a:avLst/>
              </a:prstGeom>
              <a:blipFill>
                <a:blip r:embed="rId5"/>
                <a:stretch>
                  <a:fillRect r="-263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448B-458C-4544-BB32-25EF884A6B9E}"/>
              </a:ext>
            </a:extLst>
          </p:cNvPr>
          <p:cNvCxnSpPr>
            <a:cxnSpLocks/>
          </p:cNvCxnSpPr>
          <p:nvPr/>
        </p:nvCxnSpPr>
        <p:spPr>
          <a:xfrm flipH="1">
            <a:off x="2638800" y="2667725"/>
            <a:ext cx="1933200" cy="3808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C8D70E-0031-4041-A251-CD1EDF80939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572000" y="2667385"/>
            <a:ext cx="1933200" cy="381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BBF671-A6EF-4E3E-8316-87831F134184}"/>
              </a:ext>
            </a:extLst>
          </p:cNvPr>
          <p:cNvSpPr txBox="1"/>
          <p:nvPr/>
        </p:nvSpPr>
        <p:spPr>
          <a:xfrm>
            <a:off x="3984339" y="2359609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possibilities:</a:t>
            </a:r>
            <a:endParaRPr lang="it-IT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/>
              <p:nvPr/>
            </p:nvSpPr>
            <p:spPr>
              <a:xfrm>
                <a:off x="1473716" y="4028689"/>
                <a:ext cx="61965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We expect that when we solve the problem with the wrong sign, the value of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>
                    <a:solidFill>
                      <a:schemeClr val="tx2">
                        <a:lumMod val="25000"/>
                      </a:schemeClr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larger.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143890-7403-4CFE-A0D4-9B8B852F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716" y="4028689"/>
                <a:ext cx="6196568" cy="307777"/>
              </a:xfrm>
              <a:prstGeom prst="rect">
                <a:avLst/>
              </a:prstGeom>
              <a:blipFill>
                <a:blip r:embed="rId6"/>
                <a:stretch>
                  <a:fillRect l="-410" t="-4000" r="-205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046D216-AB99-4F10-B643-AEB55BAE9F24}"/>
              </a:ext>
            </a:extLst>
          </p:cNvPr>
          <p:cNvSpPr txBox="1"/>
          <p:nvPr/>
        </p:nvSpPr>
        <p:spPr>
          <a:xfrm>
            <a:off x="853436" y="1069258"/>
            <a:ext cx="621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For each segment we can solve the sequent problem by using the PBPR algorithm.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TREE</a:t>
            </a:r>
            <a:endParaRPr dirty="0"/>
          </a:p>
        </p:txBody>
      </p:sp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" name="Google Shape;974;p53">
            <a:extLst>
              <a:ext uri="{FF2B5EF4-FFF2-40B4-BE49-F238E27FC236}">
                <a16:creationId xmlns:a16="http://schemas.microsoft.com/office/drawing/2014/main" id="{799A4170-EF13-4B11-9EAA-C5280B25C09B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4572000" y="3608407"/>
            <a:ext cx="521760" cy="1730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" name="Google Shape;976;p53">
            <a:extLst>
              <a:ext uri="{FF2B5EF4-FFF2-40B4-BE49-F238E27FC236}">
                <a16:creationId xmlns:a16="http://schemas.microsoft.com/office/drawing/2014/main" id="{409AB160-4AC1-4935-ABEE-25A80A4C2A8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4572000" y="3336859"/>
            <a:ext cx="521760" cy="2715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" name="Google Shape;975;p53">
            <a:extLst>
              <a:ext uri="{FF2B5EF4-FFF2-40B4-BE49-F238E27FC236}">
                <a16:creationId xmlns:a16="http://schemas.microsoft.com/office/drawing/2014/main" id="{960F966C-85C1-4711-B431-9759A62CFE1B}"/>
              </a:ext>
            </a:extLst>
          </p:cNvPr>
          <p:cNvSpPr txBox="1"/>
          <p:nvPr/>
        </p:nvSpPr>
        <p:spPr>
          <a:xfrm>
            <a:off x="5093760" y="3598269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77;p53">
            <a:extLst>
              <a:ext uri="{FF2B5EF4-FFF2-40B4-BE49-F238E27FC236}">
                <a16:creationId xmlns:a16="http://schemas.microsoft.com/office/drawing/2014/main" id="{5CB9E500-CA2C-436D-A941-5ED4DADBD842}"/>
              </a:ext>
            </a:extLst>
          </p:cNvPr>
          <p:cNvSpPr txBox="1"/>
          <p:nvPr/>
        </p:nvSpPr>
        <p:spPr>
          <a:xfrm>
            <a:off x="5093760" y="3153710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153620" y="2662814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493E774B-886D-4432-BFB1-C21B0FBA1D44}"/>
              </a:ext>
            </a:extLst>
          </p:cNvPr>
          <p:cNvSpPr txBox="1"/>
          <p:nvPr/>
        </p:nvSpPr>
        <p:spPr>
          <a:xfrm>
            <a:off x="708293" y="841145"/>
            <a:ext cx="378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If we analyse the segments in order, we will obtain the sequent tree: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/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problem is </a:t>
                </a:r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exponential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: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𝑛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segments, we will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𝟐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GB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 possible solutions!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C8863BB-3256-4B02-83A2-C61C9657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7" y="1929970"/>
                <a:ext cx="2186160" cy="738664"/>
              </a:xfrm>
              <a:prstGeom prst="rect">
                <a:avLst/>
              </a:prstGeom>
              <a:blipFill>
                <a:blip r:embed="rId3"/>
                <a:stretch>
                  <a:fillRect l="-1156" t="-1695" r="-578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9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/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expanded only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best branches (with the lower loss).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54EF61-971A-4DDC-853C-54A432ACB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2" y="1128040"/>
                <a:ext cx="4450447" cy="307777"/>
              </a:xfrm>
              <a:prstGeom prst="rect">
                <a:avLst/>
              </a:prstGeom>
              <a:blipFill>
                <a:blip r:embed="rId3"/>
                <a:stretch>
                  <a:fillRect l="-284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33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/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</a:t>
                </a:r>
                <a:r>
                  <a:rPr lang="en-GB" b="0" dirty="0">
                    <a:latin typeface="Roboto Condensed Light" panose="020B0604020202020204" charset="0"/>
                    <a:ea typeface="Roboto Condensed Light" panose="020B0604020202020204" charset="0"/>
                  </a:rPr>
                  <a:t>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=3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F06EC1-83AD-4EA3-BEFA-5382C61D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4" y="1290080"/>
                <a:ext cx="1228067" cy="307777"/>
              </a:xfrm>
              <a:prstGeom prst="rect">
                <a:avLst/>
              </a:prstGeom>
              <a:blipFill>
                <a:blip r:embed="rId3"/>
                <a:stretch>
                  <a:fillRect l="-149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cxnSpLocks/>
            <a:stCxn id="970" idx="3"/>
            <a:endCxn id="971" idx="1"/>
          </p:cNvCxnSpPr>
          <p:nvPr/>
        </p:nvCxnSpPr>
        <p:spPr>
          <a:xfrm flipV="1">
            <a:off x="2248793" y="2625567"/>
            <a:ext cx="769050" cy="2344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2" name="Google Shape;972;p53"/>
          <p:cNvCxnSpPr>
            <a:cxnSpLocks/>
            <a:stCxn id="973" idx="1"/>
            <a:endCxn id="970" idx="3"/>
          </p:cNvCxnSpPr>
          <p:nvPr/>
        </p:nvCxnSpPr>
        <p:spPr>
          <a:xfrm rot="10800000" flipV="1">
            <a:off x="2248793" y="2071013"/>
            <a:ext cx="769050" cy="7889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4" name="Google Shape;974;p53"/>
          <p:cNvCxnSpPr>
            <a:cxnSpLocks/>
            <a:stCxn id="973" idx="3"/>
            <a:endCxn id="975" idx="1"/>
          </p:cNvCxnSpPr>
          <p:nvPr/>
        </p:nvCxnSpPr>
        <p:spPr>
          <a:xfrm flipV="1">
            <a:off x="4555943" y="1936973"/>
            <a:ext cx="537817" cy="1340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6" name="Google Shape;976;p53"/>
          <p:cNvCxnSpPr>
            <a:cxnSpLocks/>
            <a:stCxn id="977" idx="1"/>
            <a:endCxn id="973" idx="3"/>
          </p:cNvCxnSpPr>
          <p:nvPr/>
        </p:nvCxnSpPr>
        <p:spPr>
          <a:xfrm rot="10800000" flipV="1">
            <a:off x="4555944" y="1492413"/>
            <a:ext cx="537817" cy="57859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78" name="Google Shape;978;p53"/>
          <p:cNvCxnSpPr>
            <a:cxnSpLocks/>
            <a:stCxn id="971" idx="3"/>
            <a:endCxn id="979" idx="1"/>
          </p:cNvCxnSpPr>
          <p:nvPr/>
        </p:nvCxnSpPr>
        <p:spPr>
          <a:xfrm flipV="1">
            <a:off x="4555943" y="2404171"/>
            <a:ext cx="537817" cy="2213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80" name="Google Shape;980;p53"/>
          <p:cNvCxnSpPr>
            <a:cxnSpLocks/>
            <a:stCxn id="981" idx="1"/>
            <a:endCxn id="971" idx="3"/>
          </p:cNvCxnSpPr>
          <p:nvPr/>
        </p:nvCxnSpPr>
        <p:spPr>
          <a:xfrm rot="10800000">
            <a:off x="4555944" y="2625567"/>
            <a:ext cx="537817" cy="24580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70" name="Google Shape;970;p53"/>
          <p:cNvSpPr txBox="1"/>
          <p:nvPr/>
        </p:nvSpPr>
        <p:spPr>
          <a:xfrm>
            <a:off x="708293" y="2676819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3" name="Google Shape;973;p53"/>
          <p:cNvSpPr txBox="1"/>
          <p:nvPr/>
        </p:nvSpPr>
        <p:spPr>
          <a:xfrm>
            <a:off x="3017843" y="1887863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1" name="Google Shape;971;p53"/>
          <p:cNvSpPr txBox="1"/>
          <p:nvPr/>
        </p:nvSpPr>
        <p:spPr>
          <a:xfrm>
            <a:off x="3017843" y="2442417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9" name="Google Shape;979;p53"/>
          <p:cNvSpPr txBox="1"/>
          <p:nvPr/>
        </p:nvSpPr>
        <p:spPr>
          <a:xfrm>
            <a:off x="5093760" y="222102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5093760" y="2688219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5" name="Google Shape;975;p53"/>
          <p:cNvSpPr txBox="1"/>
          <p:nvPr/>
        </p:nvSpPr>
        <p:spPr>
          <a:xfrm>
            <a:off x="5093760" y="1753823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77" name="Google Shape;977;p53"/>
          <p:cNvSpPr txBox="1"/>
          <p:nvPr/>
        </p:nvSpPr>
        <p:spPr>
          <a:xfrm>
            <a:off x="5093760" y="1309264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6" name="Google Shape;969;p53">
            <a:extLst>
              <a:ext uri="{FF2B5EF4-FFF2-40B4-BE49-F238E27FC236}">
                <a16:creationId xmlns:a16="http://schemas.microsoft.com/office/drawing/2014/main" id="{860AA37A-7191-4547-8013-C841EFE6CB7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2248793" y="3425257"/>
            <a:ext cx="785107" cy="743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" name="Google Shape;972;p53">
            <a:extLst>
              <a:ext uri="{FF2B5EF4-FFF2-40B4-BE49-F238E27FC236}">
                <a16:creationId xmlns:a16="http://schemas.microsoft.com/office/drawing/2014/main" id="{DFF6B29C-1CE6-4702-83EA-FA80AAC7576E}"/>
              </a:ext>
            </a:extLst>
          </p:cNvPr>
          <p:cNvCxnSpPr>
            <a:cxnSpLocks/>
            <a:stCxn id="33" idx="1"/>
            <a:endCxn id="32" idx="3"/>
          </p:cNvCxnSpPr>
          <p:nvPr/>
        </p:nvCxnSpPr>
        <p:spPr>
          <a:xfrm rot="10800000">
            <a:off x="2248794" y="3425257"/>
            <a:ext cx="785107" cy="1831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" name="Google Shape;978;p53">
            <a:extLst>
              <a:ext uri="{FF2B5EF4-FFF2-40B4-BE49-F238E27FC236}">
                <a16:creationId xmlns:a16="http://schemas.microsoft.com/office/drawing/2014/main" id="{9019B834-5245-49C8-8FE9-8125AAC6CB92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572000" y="4168431"/>
            <a:ext cx="521760" cy="801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" name="Google Shape;980;p53">
            <a:extLst>
              <a:ext uri="{FF2B5EF4-FFF2-40B4-BE49-F238E27FC236}">
                <a16:creationId xmlns:a16="http://schemas.microsoft.com/office/drawing/2014/main" id="{907EAA38-228A-4B28-A2E8-D361F0FF9C50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rot="10800000">
            <a:off x="4572000" y="4168431"/>
            <a:ext cx="521760" cy="5473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970;p53">
            <a:extLst>
              <a:ext uri="{FF2B5EF4-FFF2-40B4-BE49-F238E27FC236}">
                <a16:creationId xmlns:a16="http://schemas.microsoft.com/office/drawing/2014/main" id="{626658E5-283C-4133-8232-6DC4F09167CD}"/>
              </a:ext>
            </a:extLst>
          </p:cNvPr>
          <p:cNvSpPr txBox="1"/>
          <p:nvPr/>
        </p:nvSpPr>
        <p:spPr>
          <a:xfrm>
            <a:off x="708293" y="3242107"/>
            <a:ext cx="15405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endParaRPr sz="16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" name="Google Shape;973;p53">
            <a:extLst>
              <a:ext uri="{FF2B5EF4-FFF2-40B4-BE49-F238E27FC236}">
                <a16:creationId xmlns:a16="http://schemas.microsoft.com/office/drawing/2014/main" id="{D62A8C0E-0500-4180-AF5A-65D998BD31F5}"/>
              </a:ext>
            </a:extLst>
          </p:cNvPr>
          <p:cNvSpPr txBox="1"/>
          <p:nvPr/>
        </p:nvSpPr>
        <p:spPr>
          <a:xfrm>
            <a:off x="3033900" y="342525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71;p53">
            <a:extLst>
              <a:ext uri="{FF2B5EF4-FFF2-40B4-BE49-F238E27FC236}">
                <a16:creationId xmlns:a16="http://schemas.microsoft.com/office/drawing/2014/main" id="{79B366E6-7904-4670-885C-8F02F9D6D9C1}"/>
              </a:ext>
            </a:extLst>
          </p:cNvPr>
          <p:cNvSpPr txBox="1"/>
          <p:nvPr/>
        </p:nvSpPr>
        <p:spPr>
          <a:xfrm>
            <a:off x="3033900" y="3985281"/>
            <a:ext cx="1538100" cy="3663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" name="Google Shape;979;p53">
            <a:extLst>
              <a:ext uri="{FF2B5EF4-FFF2-40B4-BE49-F238E27FC236}">
                <a16:creationId xmlns:a16="http://schemas.microsoft.com/office/drawing/2014/main" id="{FC3D60C8-1F1A-4B37-AA23-F7FFCCADDD8E}"/>
              </a:ext>
            </a:extLst>
          </p:cNvPr>
          <p:cNvSpPr txBox="1"/>
          <p:nvPr/>
        </p:nvSpPr>
        <p:spPr>
          <a:xfrm>
            <a:off x="5093760" y="4065467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" name="Google Shape;981;p53">
            <a:extLst>
              <a:ext uri="{FF2B5EF4-FFF2-40B4-BE49-F238E27FC236}">
                <a16:creationId xmlns:a16="http://schemas.microsoft.com/office/drawing/2014/main" id="{4511456E-A190-46B7-A22F-585489800088}"/>
              </a:ext>
            </a:extLst>
          </p:cNvPr>
          <p:cNvSpPr txBox="1"/>
          <p:nvPr/>
        </p:nvSpPr>
        <p:spPr>
          <a:xfrm>
            <a:off x="5093760" y="4532665"/>
            <a:ext cx="1538100" cy="36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" name="Google Shape;968;p53">
            <a:extLst>
              <a:ext uri="{FF2B5EF4-FFF2-40B4-BE49-F238E27FC236}">
                <a16:creationId xmlns:a16="http://schemas.microsoft.com/office/drawing/2014/main" id="{C6624F63-0AC3-45FC-B36B-4CD7A6BF7C02}"/>
              </a:ext>
            </a:extLst>
          </p:cNvPr>
          <p:cNvSpPr txBox="1">
            <a:spLocks/>
          </p:cNvSpPr>
          <p:nvPr/>
        </p:nvSpPr>
        <p:spPr>
          <a:xfrm>
            <a:off x="7077420" y="1755046"/>
            <a:ext cx="925590" cy="63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3200" dirty="0"/>
              <a:t>. . .</a:t>
            </a:r>
            <a:endParaRPr lang="it-IT" sz="3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EF2C2-7DFA-420A-BC55-990E10B76344}"/>
              </a:ext>
            </a:extLst>
          </p:cNvPr>
          <p:cNvSpPr txBox="1"/>
          <p:nvPr/>
        </p:nvSpPr>
        <p:spPr>
          <a:xfrm>
            <a:off x="1020725" y="2003993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 1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C407EF0-0CC1-4D06-9F51-D9585947F275}"/>
              </a:ext>
            </a:extLst>
          </p:cNvPr>
          <p:cNvSpPr txBox="1"/>
          <p:nvPr/>
        </p:nvSpPr>
        <p:spPr>
          <a:xfrm>
            <a:off x="3075801" y="1331216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 and 2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BFA3E6-1E50-4B4E-9781-E89A0A67F0D6}"/>
              </a:ext>
            </a:extLst>
          </p:cNvPr>
          <p:cNvSpPr txBox="1"/>
          <p:nvPr/>
        </p:nvSpPr>
        <p:spPr>
          <a:xfrm>
            <a:off x="5093760" y="9572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segments 1, 2 and 3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9" name="Google Shape;968;p53">
            <a:extLst>
              <a:ext uri="{FF2B5EF4-FFF2-40B4-BE49-F238E27FC236}">
                <a16:creationId xmlns:a16="http://schemas.microsoft.com/office/drawing/2014/main" id="{17CAA09B-E42D-49E1-8874-56417354F3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64900" y="244535"/>
            <a:ext cx="3214200" cy="631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PRUNING THE TREE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B09BB1-1BC5-402B-BEDB-DF1EB57C6F95}"/>
              </a:ext>
            </a:extLst>
          </p:cNvPr>
          <p:cNvSpPr txBox="1"/>
          <p:nvPr/>
        </p:nvSpPr>
        <p:spPr>
          <a:xfrm>
            <a:off x="708293" y="841145"/>
            <a:ext cx="409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a strategy to expand only promising branches: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/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our experiments we chose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35C7F-DE19-409D-A19B-E8917EB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20" y="2902037"/>
                <a:ext cx="1888613" cy="523220"/>
              </a:xfrm>
              <a:prstGeom prst="rect">
                <a:avLst/>
              </a:prstGeom>
              <a:blipFill>
                <a:blip r:embed="rId3"/>
                <a:stretch>
                  <a:fillRect l="-968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3;p39">
            <a:extLst>
              <a:ext uri="{FF2B5EF4-FFF2-40B4-BE49-F238E27FC236}">
                <a16:creationId xmlns:a16="http://schemas.microsoft.com/office/drawing/2014/main" id="{ADAAC11B-3ECB-4E42-AE8B-AC678769C202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CONDITIONING THE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/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By taking the segments independently, it may be the case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u="none" strike="noStrike" baseline="0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𝑠𝑒</m:t>
                        </m:r>
                        <m:sSub>
                          <m:sSubPr>
                            <m:ctrlP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</m:ctrlPr>
                          </m:sSubPr>
                          <m:e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1800" b="0" i="1" u="none" strike="noStrike" baseline="0" smtClean="0">
                                <a:latin typeface="Cambria Math" panose="02040503050406030204" pitchFamily="18" charset="0"/>
                                <a:ea typeface="Roboto Condensed Light" panose="020B060402020202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b="0" i="0" u="none" strike="noStrike" baseline="0" dirty="0">
                    <a:latin typeface="Roboto Condensed Light" panose="020B0604020202020204" charset="0"/>
                    <a:ea typeface="Roboto Condensed Light" panose="020B0604020202020204" charset="0"/>
                  </a:rPr>
                  <a:t>  has not full rank. So, we need something to deal with this possibility and always have well defined problems.</a:t>
                </a:r>
              </a:p>
              <a:p>
                <a:pPr algn="l"/>
                <a:endParaRPr lang="en-US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US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First, we need to find a problem that is well-defined</a:t>
                </a:r>
                <a:r>
                  <a:rPr lang="it-IT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. 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We define a threshold and find a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minimal set of segments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for which the </a:t>
                </a:r>
                <a:r>
                  <a:rPr lang="en-GB" sz="1800" b="1" dirty="0">
                    <a:latin typeface="Roboto Condensed Light" panose="020B0604020202020204" charset="0"/>
                    <a:ea typeface="Roboto Condensed Light" panose="020B0604020202020204" charset="0"/>
                  </a:rPr>
                  <a:t>condition number</a:t>
                </a:r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of the corresponding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𝑌</m:t>
                    </m:r>
                  </m:oMath>
                </a14:m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 is under the threshold.</a:t>
                </a:r>
              </a:p>
              <a:p>
                <a:pPr algn="l"/>
                <a:endParaRPr lang="en-GB" sz="1800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  <a:p>
                <a:pPr algn="l"/>
                <a:r>
                  <a:rPr lang="en-GB" sz="1800" dirty="0">
                    <a:latin typeface="Roboto Condensed Light" panose="020B0604020202020204" charset="0"/>
                    <a:ea typeface="Roboto Condensed Light" panose="020B0604020202020204" charset="0"/>
                  </a:rPr>
                  <a:t>Then we proceed by analysing the segments in the order that minimize the condition number.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81368-CC76-4B97-A628-2CF5284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1583446"/>
                <a:ext cx="7437120" cy="2889509"/>
              </a:xfrm>
              <a:prstGeom prst="rect">
                <a:avLst/>
              </a:prstGeom>
              <a:blipFill>
                <a:blip r:embed="rId3"/>
                <a:stretch>
                  <a:fillRect l="-738" t="-1055" r="-164"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5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11984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PBPR ALGORITHM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12857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71756" y="633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033301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05635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ESTIMATING SIGNS: TREE ALGORITHM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00321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096" y="3027953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297313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676" y="3466908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the experiments on 1R and 3R robot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2466623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Torque sign estimation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676" y="150198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Identification of Robot Parameters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676" y="513747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Description of the project</a:t>
            </a:r>
            <a:endParaRPr dirty="0"/>
          </a:p>
        </p:txBody>
      </p:sp>
      <p:sp>
        <p:nvSpPr>
          <p:cNvPr id="14" name="Google Shape;505;p35">
            <a:extLst>
              <a:ext uri="{FF2B5EF4-FFF2-40B4-BE49-F238E27FC236}">
                <a16:creationId xmlns:a16="http://schemas.microsoft.com/office/drawing/2014/main" id="{0F11401C-2788-FA43-AF8B-DDF60735C7D7}"/>
              </a:ext>
            </a:extLst>
          </p:cNvPr>
          <p:cNvSpPr txBox="1">
            <a:spLocks/>
          </p:cNvSpPr>
          <p:nvPr/>
        </p:nvSpPr>
        <p:spPr>
          <a:xfrm>
            <a:off x="7298050" y="3943048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dirty="0"/>
              <a:t>05</a:t>
            </a:r>
          </a:p>
        </p:txBody>
      </p:sp>
      <p:sp>
        <p:nvSpPr>
          <p:cNvPr id="15" name="Google Shape;504;p35">
            <a:extLst>
              <a:ext uri="{FF2B5EF4-FFF2-40B4-BE49-F238E27FC236}">
                <a16:creationId xmlns:a16="http://schemas.microsoft.com/office/drawing/2014/main" id="{BC1CF447-D3B4-9444-8997-79F645CF8C4A}"/>
              </a:ext>
            </a:extLst>
          </p:cNvPr>
          <p:cNvSpPr txBox="1">
            <a:spLocks/>
          </p:cNvSpPr>
          <p:nvPr/>
        </p:nvSpPr>
        <p:spPr>
          <a:xfrm>
            <a:off x="2271096" y="4002014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it-IT" dirty="0"/>
              <a:t>EXTENSION</a:t>
            </a:r>
          </a:p>
        </p:txBody>
      </p:sp>
      <p:sp>
        <p:nvSpPr>
          <p:cNvPr id="16" name="Google Shape;506;p35">
            <a:extLst>
              <a:ext uri="{FF2B5EF4-FFF2-40B4-BE49-F238E27FC236}">
                <a16:creationId xmlns:a16="http://schemas.microsoft.com/office/drawing/2014/main" id="{30EDCBB2-CE2F-DC46-961F-A43080A1987D}"/>
              </a:ext>
            </a:extLst>
          </p:cNvPr>
          <p:cNvSpPr txBox="1">
            <a:spLocks/>
          </p:cNvSpPr>
          <p:nvPr/>
        </p:nvSpPr>
        <p:spPr>
          <a:xfrm flipH="1">
            <a:off x="2469013" y="4392851"/>
            <a:ext cx="46311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dirty="0"/>
              <a:t>Extension of the algorithm to a real robot (</a:t>
            </a:r>
            <a:r>
              <a:rPr lang="en-GB" dirty="0" err="1"/>
              <a:t>Franka</a:t>
            </a:r>
            <a:r>
              <a:rPr lang="en-GB" dirty="0"/>
              <a:t> </a:t>
            </a:r>
            <a:r>
              <a:rPr lang="en-GB" dirty="0" err="1"/>
              <a:t>Emika</a:t>
            </a:r>
            <a:r>
              <a:rPr lang="en-GB" dirty="0"/>
              <a:t> Panda)</a:t>
            </a:r>
          </a:p>
        </p:txBody>
      </p:sp>
    </p:spTree>
    <p:extLst>
      <p:ext uri="{BB962C8B-B14F-4D97-AF65-F5344CB8AC3E}">
        <p14:creationId xmlns:p14="http://schemas.microsoft.com/office/powerpoint/2010/main" val="119267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3;p39">
            <a:extLst>
              <a:ext uri="{FF2B5EF4-FFF2-40B4-BE49-F238E27FC236}">
                <a16:creationId xmlns:a16="http://schemas.microsoft.com/office/drawing/2014/main" id="{8EA98DD7-21F5-4C66-BED9-FB71FA10FD94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CONDITIONING THE PROBLEMS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453-8D8A-4918-B470-81C4A242F737}"/>
              </a:ext>
            </a:extLst>
          </p:cNvPr>
          <p:cNvSpPr txBox="1"/>
          <p:nvPr/>
        </p:nvSpPr>
        <p:spPr>
          <a:xfrm>
            <a:off x="488632" y="1183397"/>
            <a:ext cx="81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Let’s suppose that we found a set of 3 segments for having a well-defined problem.</a:t>
            </a:r>
            <a:endParaRPr lang="en-GB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Google Shape;979;p53">
            <a:extLst>
              <a:ext uri="{FF2B5EF4-FFF2-40B4-BE49-F238E27FC236}">
                <a16:creationId xmlns:a16="http://schemas.microsoft.com/office/drawing/2014/main" id="{21790E6F-B57E-46E3-BF38-457276FE7AF8}"/>
              </a:ext>
            </a:extLst>
          </p:cNvPr>
          <p:cNvSpPr txBox="1"/>
          <p:nvPr/>
        </p:nvSpPr>
        <p:spPr>
          <a:xfrm>
            <a:off x="1591693" y="2598646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981;p53">
            <a:extLst>
              <a:ext uri="{FF2B5EF4-FFF2-40B4-BE49-F238E27FC236}">
                <a16:creationId xmlns:a16="http://schemas.microsoft.com/office/drawing/2014/main" id="{6327FE1E-217D-43DF-A656-008BFC5BD610}"/>
              </a:ext>
            </a:extLst>
          </p:cNvPr>
          <p:cNvSpPr txBox="1"/>
          <p:nvPr/>
        </p:nvSpPr>
        <p:spPr>
          <a:xfrm>
            <a:off x="1591693" y="2957477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Google Shape;975;p53">
            <a:extLst>
              <a:ext uri="{FF2B5EF4-FFF2-40B4-BE49-F238E27FC236}">
                <a16:creationId xmlns:a16="http://schemas.microsoft.com/office/drawing/2014/main" id="{D842C941-8E47-4881-9543-0CC8600BCDA4}"/>
              </a:ext>
            </a:extLst>
          </p:cNvPr>
          <p:cNvSpPr txBox="1"/>
          <p:nvPr/>
        </p:nvSpPr>
        <p:spPr>
          <a:xfrm>
            <a:off x="1591693" y="2239815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977;p53">
            <a:extLst>
              <a:ext uri="{FF2B5EF4-FFF2-40B4-BE49-F238E27FC236}">
                <a16:creationId xmlns:a16="http://schemas.microsoft.com/office/drawing/2014/main" id="{921CA33B-F89C-4885-BA82-ED4FC71A5978}"/>
              </a:ext>
            </a:extLst>
          </p:cNvPr>
          <p:cNvSpPr txBox="1"/>
          <p:nvPr/>
        </p:nvSpPr>
        <p:spPr>
          <a:xfrm>
            <a:off x="1591693" y="188098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+</a:t>
            </a:r>
            <a:endParaRPr sz="1200" b="1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979;p53">
            <a:extLst>
              <a:ext uri="{FF2B5EF4-FFF2-40B4-BE49-F238E27FC236}">
                <a16:creationId xmlns:a16="http://schemas.microsoft.com/office/drawing/2014/main" id="{9EE2DCFA-431C-4B9E-A070-94B5F2460E46}"/>
              </a:ext>
            </a:extLst>
          </p:cNvPr>
          <p:cNvSpPr txBox="1"/>
          <p:nvPr/>
        </p:nvSpPr>
        <p:spPr>
          <a:xfrm>
            <a:off x="1591693" y="403397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981;p53">
            <a:extLst>
              <a:ext uri="{FF2B5EF4-FFF2-40B4-BE49-F238E27FC236}">
                <a16:creationId xmlns:a16="http://schemas.microsoft.com/office/drawing/2014/main" id="{2A9FEDD9-EB4B-4AD6-A99B-FA749BFCA08E}"/>
              </a:ext>
            </a:extLst>
          </p:cNvPr>
          <p:cNvSpPr txBox="1"/>
          <p:nvPr/>
        </p:nvSpPr>
        <p:spPr>
          <a:xfrm>
            <a:off x="1591693" y="439280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Google Shape;975;p53">
            <a:extLst>
              <a:ext uri="{FF2B5EF4-FFF2-40B4-BE49-F238E27FC236}">
                <a16:creationId xmlns:a16="http://schemas.microsoft.com/office/drawing/2014/main" id="{DD4885EC-75EC-4848-81EA-59CA758E05AA}"/>
              </a:ext>
            </a:extLst>
          </p:cNvPr>
          <p:cNvSpPr txBox="1"/>
          <p:nvPr/>
        </p:nvSpPr>
        <p:spPr>
          <a:xfrm>
            <a:off x="1591693" y="367513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977;p53">
            <a:extLst>
              <a:ext uri="{FF2B5EF4-FFF2-40B4-BE49-F238E27FC236}">
                <a16:creationId xmlns:a16="http://schemas.microsoft.com/office/drawing/2014/main" id="{1EC355C7-C97E-4903-A026-835165B25D55}"/>
              </a:ext>
            </a:extLst>
          </p:cNvPr>
          <p:cNvSpPr txBox="1"/>
          <p:nvPr/>
        </p:nvSpPr>
        <p:spPr>
          <a:xfrm>
            <a:off x="1591693" y="331630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+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1" name="Google Shape;978;p53">
            <a:extLst>
              <a:ext uri="{FF2B5EF4-FFF2-40B4-BE49-F238E27FC236}">
                <a16:creationId xmlns:a16="http://schemas.microsoft.com/office/drawing/2014/main" id="{C7485F54-9D0B-49FE-A135-A72E5D225A04}"/>
              </a:ext>
            </a:extLst>
          </p:cNvPr>
          <p:cNvCxnSpPr>
            <a:cxnSpLocks/>
            <a:stCxn id="25" idx="3"/>
            <a:endCxn id="33" idx="1"/>
          </p:cNvCxnSpPr>
          <p:nvPr/>
        </p:nvCxnSpPr>
        <p:spPr>
          <a:xfrm flipV="1">
            <a:off x="2747290" y="2090481"/>
            <a:ext cx="620372" cy="3006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" name="Google Shape;980;p53">
            <a:extLst>
              <a:ext uri="{FF2B5EF4-FFF2-40B4-BE49-F238E27FC236}">
                <a16:creationId xmlns:a16="http://schemas.microsoft.com/office/drawing/2014/main" id="{F0C215ED-7D44-46BC-8262-D1B6D8B7C736}"/>
              </a:ext>
            </a:extLst>
          </p:cNvPr>
          <p:cNvCxnSpPr>
            <a:cxnSpLocks/>
            <a:stCxn id="34" idx="1"/>
            <a:endCxn id="25" idx="3"/>
          </p:cNvCxnSpPr>
          <p:nvPr/>
        </p:nvCxnSpPr>
        <p:spPr>
          <a:xfrm rot="10800000">
            <a:off x="2747290" y="2391179"/>
            <a:ext cx="620372" cy="1016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" name="Google Shape;979;p53">
            <a:extLst>
              <a:ext uri="{FF2B5EF4-FFF2-40B4-BE49-F238E27FC236}">
                <a16:creationId xmlns:a16="http://schemas.microsoft.com/office/drawing/2014/main" id="{1597A66D-A9EA-40E4-BFFA-1F8A80F6C934}"/>
              </a:ext>
            </a:extLst>
          </p:cNvPr>
          <p:cNvSpPr txBox="1"/>
          <p:nvPr/>
        </p:nvSpPr>
        <p:spPr>
          <a:xfrm>
            <a:off x="3367662" y="193911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" name="Google Shape;981;p53">
            <a:extLst>
              <a:ext uri="{FF2B5EF4-FFF2-40B4-BE49-F238E27FC236}">
                <a16:creationId xmlns:a16="http://schemas.microsoft.com/office/drawing/2014/main" id="{DFCC3D34-8BEB-480C-94B5-557F3C5E72D2}"/>
              </a:ext>
            </a:extLst>
          </p:cNvPr>
          <p:cNvSpPr txBox="1"/>
          <p:nvPr/>
        </p:nvSpPr>
        <p:spPr>
          <a:xfrm>
            <a:off x="3367662" y="2341453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5" name="Google Shape;978;p53">
            <a:extLst>
              <a:ext uri="{FF2B5EF4-FFF2-40B4-BE49-F238E27FC236}">
                <a16:creationId xmlns:a16="http://schemas.microsoft.com/office/drawing/2014/main" id="{A4154835-5053-43FB-99B5-1F6E041F8E11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2747290" y="2750010"/>
            <a:ext cx="620372" cy="1451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" name="Google Shape;980;p53">
            <a:extLst>
              <a:ext uri="{FF2B5EF4-FFF2-40B4-BE49-F238E27FC236}">
                <a16:creationId xmlns:a16="http://schemas.microsoft.com/office/drawing/2014/main" id="{F8743E9A-D57E-4C46-AC94-84D50E2C1EDA}"/>
              </a:ext>
            </a:extLst>
          </p:cNvPr>
          <p:cNvCxnSpPr>
            <a:cxnSpLocks/>
            <a:stCxn id="38" idx="1"/>
            <a:endCxn id="23" idx="3"/>
          </p:cNvCxnSpPr>
          <p:nvPr/>
        </p:nvCxnSpPr>
        <p:spPr>
          <a:xfrm rot="10800000">
            <a:off x="2747290" y="2750010"/>
            <a:ext cx="620372" cy="53064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" name="Google Shape;979;p53">
            <a:extLst>
              <a:ext uri="{FF2B5EF4-FFF2-40B4-BE49-F238E27FC236}">
                <a16:creationId xmlns:a16="http://schemas.microsoft.com/office/drawing/2014/main" id="{1C20BD61-A997-4BAB-B2E9-45DB8BC0D2B6}"/>
              </a:ext>
            </a:extLst>
          </p:cNvPr>
          <p:cNvSpPr txBox="1"/>
          <p:nvPr/>
        </p:nvSpPr>
        <p:spPr>
          <a:xfrm>
            <a:off x="3367662" y="2743789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" name="Google Shape;981;p53">
            <a:extLst>
              <a:ext uri="{FF2B5EF4-FFF2-40B4-BE49-F238E27FC236}">
                <a16:creationId xmlns:a16="http://schemas.microsoft.com/office/drawing/2014/main" id="{6DA71753-8F00-40EF-BB13-7AF6C7F851E8}"/>
              </a:ext>
            </a:extLst>
          </p:cNvPr>
          <p:cNvSpPr txBox="1"/>
          <p:nvPr/>
        </p:nvSpPr>
        <p:spPr>
          <a:xfrm>
            <a:off x="3367662" y="3129292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" name="Google Shape;978;p53">
            <a:extLst>
              <a:ext uri="{FF2B5EF4-FFF2-40B4-BE49-F238E27FC236}">
                <a16:creationId xmlns:a16="http://schemas.microsoft.com/office/drawing/2014/main" id="{E7F07289-03B5-48B9-9F78-ABC39A604411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 flipV="1">
            <a:off x="2747290" y="3677218"/>
            <a:ext cx="620371" cy="1492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" name="Google Shape;980;p53">
            <a:extLst>
              <a:ext uri="{FF2B5EF4-FFF2-40B4-BE49-F238E27FC236}">
                <a16:creationId xmlns:a16="http://schemas.microsoft.com/office/drawing/2014/main" id="{AC402D4A-42C3-42A7-88A1-755C88BCDAE8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>
            <a:off x="2747290" y="3826504"/>
            <a:ext cx="620370" cy="2562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" name="Google Shape;979;p53">
            <a:extLst>
              <a:ext uri="{FF2B5EF4-FFF2-40B4-BE49-F238E27FC236}">
                <a16:creationId xmlns:a16="http://schemas.microsoft.com/office/drawing/2014/main" id="{D7C4E775-6DED-47E9-AC25-E80E8CC455B3}"/>
              </a:ext>
            </a:extLst>
          </p:cNvPr>
          <p:cNvSpPr txBox="1"/>
          <p:nvPr/>
        </p:nvSpPr>
        <p:spPr>
          <a:xfrm>
            <a:off x="3367661" y="3525854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" name="Google Shape;981;p53">
            <a:extLst>
              <a:ext uri="{FF2B5EF4-FFF2-40B4-BE49-F238E27FC236}">
                <a16:creationId xmlns:a16="http://schemas.microsoft.com/office/drawing/2014/main" id="{7A537F3E-EB18-427D-8454-63FDDB440016}"/>
              </a:ext>
            </a:extLst>
          </p:cNvPr>
          <p:cNvSpPr txBox="1"/>
          <p:nvPr/>
        </p:nvSpPr>
        <p:spPr>
          <a:xfrm>
            <a:off x="3367660" y="3931400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" name="Google Shape;978;p53">
            <a:extLst>
              <a:ext uri="{FF2B5EF4-FFF2-40B4-BE49-F238E27FC236}">
                <a16:creationId xmlns:a16="http://schemas.microsoft.com/office/drawing/2014/main" id="{DD888B42-B940-487A-B6A4-40D28B894523}"/>
              </a:ext>
            </a:extLst>
          </p:cNvPr>
          <p:cNvCxnSpPr>
            <a:cxnSpLocks/>
            <a:stCxn id="33" idx="3"/>
            <a:endCxn id="48" idx="1"/>
          </p:cNvCxnSpPr>
          <p:nvPr/>
        </p:nvCxnSpPr>
        <p:spPr>
          <a:xfrm flipV="1">
            <a:off x="4523259" y="2088452"/>
            <a:ext cx="614489" cy="20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7" name="Google Shape;980;p53">
            <a:extLst>
              <a:ext uri="{FF2B5EF4-FFF2-40B4-BE49-F238E27FC236}">
                <a16:creationId xmlns:a16="http://schemas.microsoft.com/office/drawing/2014/main" id="{34403B9C-DDD2-4357-8ADD-30106A9BA9C7}"/>
              </a:ext>
            </a:extLst>
          </p:cNvPr>
          <p:cNvCxnSpPr>
            <a:cxnSpLocks/>
            <a:stCxn id="49" idx="1"/>
            <a:endCxn id="33" idx="3"/>
          </p:cNvCxnSpPr>
          <p:nvPr/>
        </p:nvCxnSpPr>
        <p:spPr>
          <a:xfrm rot="10800000">
            <a:off x="4523260" y="2090482"/>
            <a:ext cx="614489" cy="400307"/>
          </a:xfrm>
          <a:prstGeom prst="bentConnector3">
            <a:avLst>
              <a:gd name="adj1" fmla="val 2209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" name="Google Shape;979;p53">
            <a:extLst>
              <a:ext uri="{FF2B5EF4-FFF2-40B4-BE49-F238E27FC236}">
                <a16:creationId xmlns:a16="http://schemas.microsoft.com/office/drawing/2014/main" id="{D17EA1AC-95FE-47E5-9479-AE3072F63D0D}"/>
              </a:ext>
            </a:extLst>
          </p:cNvPr>
          <p:cNvSpPr txBox="1"/>
          <p:nvPr/>
        </p:nvSpPr>
        <p:spPr>
          <a:xfrm>
            <a:off x="5137748" y="1937088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+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" name="Google Shape;981;p53">
            <a:extLst>
              <a:ext uri="{FF2B5EF4-FFF2-40B4-BE49-F238E27FC236}">
                <a16:creationId xmlns:a16="http://schemas.microsoft.com/office/drawing/2014/main" id="{A63B9E20-44F1-496B-B4B2-741D1A6BA65E}"/>
              </a:ext>
            </a:extLst>
          </p:cNvPr>
          <p:cNvSpPr txBox="1"/>
          <p:nvPr/>
        </p:nvSpPr>
        <p:spPr>
          <a:xfrm>
            <a:off x="5137748" y="2339424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0" name="Google Shape;978;p53">
            <a:extLst>
              <a:ext uri="{FF2B5EF4-FFF2-40B4-BE49-F238E27FC236}">
                <a16:creationId xmlns:a16="http://schemas.microsoft.com/office/drawing/2014/main" id="{5DB546A3-5002-4EAB-87EC-778F0F89F934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>
            <a:off x="4523259" y="2492817"/>
            <a:ext cx="614489" cy="400307"/>
          </a:xfrm>
          <a:prstGeom prst="bentConnector3">
            <a:avLst>
              <a:gd name="adj1" fmla="val 48837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" name="Google Shape;980;p53">
            <a:extLst>
              <a:ext uri="{FF2B5EF4-FFF2-40B4-BE49-F238E27FC236}">
                <a16:creationId xmlns:a16="http://schemas.microsoft.com/office/drawing/2014/main" id="{C91764BF-AFE7-48BE-B472-18FB45558893}"/>
              </a:ext>
            </a:extLst>
          </p:cNvPr>
          <p:cNvCxnSpPr>
            <a:cxnSpLocks/>
            <a:stCxn id="53" idx="1"/>
            <a:endCxn id="34" idx="3"/>
          </p:cNvCxnSpPr>
          <p:nvPr/>
        </p:nvCxnSpPr>
        <p:spPr>
          <a:xfrm rot="10800000">
            <a:off x="4523260" y="2492817"/>
            <a:ext cx="614489" cy="785810"/>
          </a:xfrm>
          <a:prstGeom prst="bentConnector3">
            <a:avLst>
              <a:gd name="adj1" fmla="val 51163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" name="Google Shape;979;p53">
            <a:extLst>
              <a:ext uri="{FF2B5EF4-FFF2-40B4-BE49-F238E27FC236}">
                <a16:creationId xmlns:a16="http://schemas.microsoft.com/office/drawing/2014/main" id="{1EFE322A-8F52-4E26-88E5-4CA0377C9F09}"/>
              </a:ext>
            </a:extLst>
          </p:cNvPr>
          <p:cNvSpPr txBox="1"/>
          <p:nvPr/>
        </p:nvSpPr>
        <p:spPr>
          <a:xfrm>
            <a:off x="5137748" y="274176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</a:t>
            </a: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981;p53">
            <a:extLst>
              <a:ext uri="{FF2B5EF4-FFF2-40B4-BE49-F238E27FC236}">
                <a16:creationId xmlns:a16="http://schemas.microsoft.com/office/drawing/2014/main" id="{FB4171F1-F6CB-4F2C-BBC1-340AEB191E70}"/>
              </a:ext>
            </a:extLst>
          </p:cNvPr>
          <p:cNvSpPr txBox="1"/>
          <p:nvPr/>
        </p:nvSpPr>
        <p:spPr>
          <a:xfrm>
            <a:off x="5137748" y="3127263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" name="Google Shape;978;p53">
            <a:extLst>
              <a:ext uri="{FF2B5EF4-FFF2-40B4-BE49-F238E27FC236}">
                <a16:creationId xmlns:a16="http://schemas.microsoft.com/office/drawing/2014/main" id="{2419547F-D4A2-402F-AE9A-EC06B82906F6}"/>
              </a:ext>
            </a:extLst>
          </p:cNvPr>
          <p:cNvCxnSpPr>
            <a:cxnSpLocks/>
            <a:stCxn id="38" idx="3"/>
            <a:endCxn id="56" idx="1"/>
          </p:cNvCxnSpPr>
          <p:nvPr/>
        </p:nvCxnSpPr>
        <p:spPr>
          <a:xfrm>
            <a:off x="4523259" y="3280656"/>
            <a:ext cx="614488" cy="394533"/>
          </a:xfrm>
          <a:prstGeom prst="bentConnector3">
            <a:avLst>
              <a:gd name="adj1" fmla="val 23261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" name="Google Shape;980;p53">
            <a:extLst>
              <a:ext uri="{FF2B5EF4-FFF2-40B4-BE49-F238E27FC236}">
                <a16:creationId xmlns:a16="http://schemas.microsoft.com/office/drawing/2014/main" id="{E8566A99-2A90-4125-B0FC-EFA6D30BA9BD}"/>
              </a:ext>
            </a:extLst>
          </p:cNvPr>
          <p:cNvCxnSpPr>
            <a:cxnSpLocks/>
            <a:stCxn id="57" idx="1"/>
            <a:endCxn id="38" idx="3"/>
          </p:cNvCxnSpPr>
          <p:nvPr/>
        </p:nvCxnSpPr>
        <p:spPr>
          <a:xfrm rot="10800000">
            <a:off x="4523260" y="3280657"/>
            <a:ext cx="614487" cy="800079"/>
          </a:xfrm>
          <a:prstGeom prst="bentConnector3">
            <a:avLst>
              <a:gd name="adj1" fmla="val 76739"/>
            </a:avLst>
          </a:prstGeom>
          <a:noFill/>
          <a:ln w="19050" cap="flat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" name="Google Shape;979;p53">
            <a:extLst>
              <a:ext uri="{FF2B5EF4-FFF2-40B4-BE49-F238E27FC236}">
                <a16:creationId xmlns:a16="http://schemas.microsoft.com/office/drawing/2014/main" id="{2C903D34-3B3B-4700-803A-60F0BAC60F2D}"/>
              </a:ext>
            </a:extLst>
          </p:cNvPr>
          <p:cNvSpPr txBox="1"/>
          <p:nvPr/>
        </p:nvSpPr>
        <p:spPr>
          <a:xfrm>
            <a:off x="5137747" y="3523825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" name="Google Shape;981;p53">
            <a:extLst>
              <a:ext uri="{FF2B5EF4-FFF2-40B4-BE49-F238E27FC236}">
                <a16:creationId xmlns:a16="http://schemas.microsoft.com/office/drawing/2014/main" id="{A87D208F-E323-4404-8C01-FC33AD66DD90}"/>
              </a:ext>
            </a:extLst>
          </p:cNvPr>
          <p:cNvSpPr txBox="1"/>
          <p:nvPr/>
        </p:nvSpPr>
        <p:spPr>
          <a:xfrm>
            <a:off x="5137746" y="3929371"/>
            <a:ext cx="1155597" cy="30272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 - -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533;p39">
            <a:extLst>
              <a:ext uri="{FF2B5EF4-FFF2-40B4-BE49-F238E27FC236}">
                <a16:creationId xmlns:a16="http://schemas.microsoft.com/office/drawing/2014/main" id="{E2CDA8DE-6B7B-467B-AE21-B1153E7F706F}"/>
              </a:ext>
            </a:extLst>
          </p:cNvPr>
          <p:cNvSpPr txBox="1">
            <a:spLocks/>
          </p:cNvSpPr>
          <p:nvPr/>
        </p:nvSpPr>
        <p:spPr>
          <a:xfrm>
            <a:off x="6509320" y="2690123"/>
            <a:ext cx="1042987" cy="52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…</a:t>
            </a:r>
          </a:p>
        </p:txBody>
      </p:sp>
      <p:sp>
        <p:nvSpPr>
          <p:cNvPr id="72" name="Google Shape;975;p53">
            <a:extLst>
              <a:ext uri="{FF2B5EF4-FFF2-40B4-BE49-F238E27FC236}">
                <a16:creationId xmlns:a16="http://schemas.microsoft.com/office/drawing/2014/main" id="{6BABD5EA-8697-475C-9D8E-C9334371BA83}"/>
              </a:ext>
            </a:extLst>
          </p:cNvPr>
          <p:cNvSpPr txBox="1"/>
          <p:nvPr/>
        </p:nvSpPr>
        <p:spPr>
          <a:xfrm>
            <a:off x="1591691" y="2237737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+ -</a:t>
            </a:r>
            <a:endParaRPr sz="16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" name="Google Shape;979;p53">
            <a:extLst>
              <a:ext uri="{FF2B5EF4-FFF2-40B4-BE49-F238E27FC236}">
                <a16:creationId xmlns:a16="http://schemas.microsoft.com/office/drawing/2014/main" id="{BD2496F2-64DA-4602-B8B4-A6FA43DADAA2}"/>
              </a:ext>
            </a:extLst>
          </p:cNvPr>
          <p:cNvSpPr txBox="1"/>
          <p:nvPr/>
        </p:nvSpPr>
        <p:spPr>
          <a:xfrm>
            <a:off x="1591691" y="2594490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+ - +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975;p53">
            <a:extLst>
              <a:ext uri="{FF2B5EF4-FFF2-40B4-BE49-F238E27FC236}">
                <a16:creationId xmlns:a16="http://schemas.microsoft.com/office/drawing/2014/main" id="{9E9ECD42-74EB-4FAA-9BA5-DDFBE4853F40}"/>
              </a:ext>
            </a:extLst>
          </p:cNvPr>
          <p:cNvSpPr txBox="1"/>
          <p:nvPr/>
        </p:nvSpPr>
        <p:spPr>
          <a:xfrm>
            <a:off x="1591690" y="3675139"/>
            <a:ext cx="1155597" cy="302727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</a:t>
            </a: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+ -</a:t>
            </a:r>
            <a:endParaRPr lang="it-IT"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9A580A-1E78-4AD2-A79B-634DDE4C13B6}"/>
              </a:ext>
            </a:extLst>
          </p:cNvPr>
          <p:cNvSpPr txBox="1"/>
          <p:nvPr/>
        </p:nvSpPr>
        <p:spPr>
          <a:xfrm>
            <a:off x="3118435" y="4416022"/>
            <a:ext cx="467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The next segment is the one that added to the </a:t>
            </a:r>
            <a:r>
              <a:rPr lang="en-GB" sz="1600" b="1" dirty="0">
                <a:latin typeface="Roboto Condensed Light" panose="020B0604020202020204" charset="0"/>
                <a:ea typeface="Roboto Condensed Light" panose="020B0604020202020204" charset="0"/>
              </a:rPr>
              <a:t>others m</a:t>
            </a:r>
            <a:r>
              <a:rPr lang="en-GB" sz="1600" b="1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inimizes the condition number</a:t>
            </a:r>
            <a:r>
              <a:rPr lang="en-GB" sz="1600" b="0" i="0" u="none" strike="noStrike" baseline="0" dirty="0"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en-GB" sz="12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2" grpId="0" animBg="1"/>
      <p:bldP spid="53" grpId="0" animBg="1"/>
      <p:bldP spid="56" grpId="0" animBg="1"/>
      <p:bldP spid="57" grpId="0" animBg="1"/>
      <p:bldP spid="71" grpId="0"/>
      <p:bldP spid="72" grpId="0" animBg="1"/>
      <p:bldP spid="73" grpId="0" animBg="1"/>
      <p:bldP spid="74" grpId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13989"/>
              </p:ext>
            </p:extLst>
          </p:nvPr>
        </p:nvGraphicFramePr>
        <p:xfrm>
          <a:off x="3140909" y="2115757"/>
          <a:ext cx="1875258" cy="312452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267894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267894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1245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5865020" y="1792280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7848602" y="1797579"/>
            <a:ext cx="132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5292138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7580901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1920EF-ADA6-4579-A96C-BF47674C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3" y="1347751"/>
            <a:ext cx="1623359" cy="184846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C5CEA6A-18ED-41E3-8A5D-80A40A14C683}"/>
              </a:ext>
            </a:extLst>
          </p:cNvPr>
          <p:cNvSpPr/>
          <p:nvPr/>
        </p:nvSpPr>
        <p:spPr>
          <a:xfrm>
            <a:off x="2489566" y="2115757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/>
              <p:nvPr/>
            </p:nvSpPr>
            <p:spPr>
              <a:xfrm>
                <a:off x="274247" y="3457584"/>
                <a:ext cx="22573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Forward pruning (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𝑘</m:t>
                    </m:r>
                    <m:r>
                      <a:rPr lang="en-GB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Conditioning the problem;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Pattern search;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F88F6-BBAE-4304-BEE6-BC1BFE173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7" y="3457584"/>
                <a:ext cx="2257349" cy="738664"/>
              </a:xfrm>
              <a:prstGeom prst="rect">
                <a:avLst/>
              </a:prstGeom>
              <a:blipFill>
                <a:blip r:embed="rId4"/>
                <a:stretch>
                  <a:fillRect l="-541" t="-1653" b="-82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8B51B6-3D55-40EE-B416-F1A381ED2CF8}"/>
              </a:ext>
            </a:extLst>
          </p:cNvPr>
          <p:cNvSpPr txBox="1"/>
          <p:nvPr/>
        </p:nvSpPr>
        <p:spPr>
          <a:xfrm>
            <a:off x="2914797" y="3457584"/>
            <a:ext cx="232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combination of signs (with the lowest loss)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EC091-63FB-4989-A2B6-B72DFCB7CF33}"/>
              </a:ext>
            </a:extLst>
          </p:cNvPr>
          <p:cNvSpPr txBox="1"/>
          <p:nvPr/>
        </p:nvSpPr>
        <p:spPr>
          <a:xfrm>
            <a:off x="5645640" y="3457584"/>
            <a:ext cx="232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Simulated annealing</a:t>
            </a:r>
          </a:p>
        </p:txBody>
      </p:sp>
      <p:sp>
        <p:nvSpPr>
          <p:cNvPr id="24" name="Google Shape;533;p39">
            <a:extLst>
              <a:ext uri="{FF2B5EF4-FFF2-40B4-BE49-F238E27FC236}">
                <a16:creationId xmlns:a16="http://schemas.microsoft.com/office/drawing/2014/main" id="{88C5AF1A-F1D9-44A0-9FD1-4B61EDA756FE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SUMMARIZING</a:t>
            </a:r>
          </a:p>
        </p:txBody>
      </p:sp>
    </p:spTree>
    <p:extLst>
      <p:ext uri="{BB962C8B-B14F-4D97-AF65-F5344CB8AC3E}">
        <p14:creationId xmlns:p14="http://schemas.microsoft.com/office/powerpoint/2010/main" val="114521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690739" y="1440592"/>
            <a:ext cx="2446030" cy="141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84403" y="2423751"/>
            <a:ext cx="2858703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GB" dirty="0"/>
              <a:t>Experiments on 1R and 3R robot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779C7AB-52AA-4B4E-911F-B8C2641AA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5677498" y="2423751"/>
            <a:ext cx="1552745" cy="252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9DB6BC-C622-8A40-A437-6579D533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50" t="11228" r="40148" b="7557"/>
          <a:stretch/>
        </p:blipFill>
        <p:spPr>
          <a:xfrm>
            <a:off x="7406380" y="176486"/>
            <a:ext cx="1541539" cy="2528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69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4" y="1683277"/>
            <a:ext cx="2072847" cy="2827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𝑔𝑚𝑑</m:t>
                      </m:r>
                      <m:func>
                        <m:func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̈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48" y="2145356"/>
                <a:ext cx="2868478" cy="276999"/>
              </a:xfrm>
              <a:prstGeom prst="rect">
                <a:avLst/>
              </a:prstGeom>
              <a:blipFill>
                <a:blip r:embed="rId4"/>
                <a:stretch>
                  <a:fillRect l="-2335" t="-2222" r="-212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/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func>
                              </m:e>
                              <m:e>
                                <m:acc>
                                  <m:accPr>
                                    <m:chr m:val="̈"/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A22005-C6A0-439A-9126-284563FB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927" y="2838543"/>
                <a:ext cx="2493118" cy="516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391" y="3771219"/>
                <a:ext cx="1532377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7352" y="1322233"/>
            <a:ext cx="3734648" cy="28009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709" y="3984042"/>
            <a:ext cx="3541450" cy="975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25124" y="4285544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1.6401⋅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24" y="4285544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683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1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531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06" y="1322233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5709" y="3984042"/>
            <a:ext cx="3541450" cy="975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25124" y="4285544"/>
                <a:ext cx="26715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4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.2554⋅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24" y="4285544"/>
                <a:ext cx="2671565" cy="310150"/>
              </a:xfrm>
              <a:prstGeom prst="rect">
                <a:avLst/>
              </a:prstGeom>
              <a:blipFill>
                <a:blip r:embed="rId6"/>
                <a:stretch>
                  <a:fillRect l="-683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90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4270" y="1322233"/>
            <a:ext cx="3464329" cy="25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946" y="1450871"/>
            <a:ext cx="3729599" cy="27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E3905-AE1A-4386-A7D8-1A706AFD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5709" y="3984042"/>
            <a:ext cx="3541450" cy="975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/>
              <p:nvPr/>
            </p:nvSpPr>
            <p:spPr>
              <a:xfrm>
                <a:off x="1318868" y="4410583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.0259⋅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E78847-0D06-44BF-99AD-8EBC2522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68" y="4410583"/>
                <a:ext cx="2673168" cy="310150"/>
              </a:xfrm>
              <a:prstGeom prst="rect">
                <a:avLst/>
              </a:prstGeom>
              <a:blipFill>
                <a:blip r:embed="rId6"/>
                <a:stretch>
                  <a:fillRect l="-68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/>
              <p:nvPr/>
            </p:nvSpPr>
            <p:spPr>
              <a:xfrm>
                <a:off x="596150" y="99606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2BE55-4CA0-4632-AD33-25404DAF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0" y="996061"/>
                <a:ext cx="3891193" cy="698140"/>
              </a:xfrm>
              <a:prstGeom prst="rect">
                <a:avLst/>
              </a:prstGeom>
              <a:blipFill>
                <a:blip r:embed="rId7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/>
              <p:nvPr/>
            </p:nvSpPr>
            <p:spPr>
              <a:xfrm>
                <a:off x="676946" y="4064095"/>
                <a:ext cx="2460866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We chose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L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=5</m:t>
                    </m:r>
                  </m:oMath>
                </a14:m>
                <a:r>
                  <a:rPr lang="it-IT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𝑓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=0.2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𝜋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519BE-2ED9-4141-BF23-55A0F413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6" y="4064095"/>
                <a:ext cx="2460866" cy="325025"/>
              </a:xfrm>
              <a:prstGeom prst="rect">
                <a:avLst/>
              </a:prstGeom>
              <a:blipFill>
                <a:blip r:embed="rId8"/>
                <a:stretch>
                  <a:fillRect l="-1026" t="-3846" b="-1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51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1R ROBOT UNDER GRAVITY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070" y="1417320"/>
            <a:ext cx="4135120" cy="3101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3620" y="1417320"/>
            <a:ext cx="413512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9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EA44F-05BB-4468-AD4F-5DE13BDE9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8" t="6393" r="34005" b="11959"/>
          <a:stretch/>
        </p:blipFill>
        <p:spPr>
          <a:xfrm>
            <a:off x="1690805" y="1491197"/>
            <a:ext cx="1972991" cy="3211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Google Shape;655;p47">
            <a:extLst>
              <a:ext uri="{FF2B5EF4-FFF2-40B4-BE49-F238E27FC236}">
                <a16:creationId xmlns:a16="http://schemas.microsoft.com/office/drawing/2014/main" id="{1F796F7A-E6D5-4CE9-A2B9-ADA8ED16C804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/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it-IT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t-IT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80B56-93A9-46B3-A524-D27FA753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20" y="1491197"/>
                <a:ext cx="4863480" cy="3775777"/>
              </a:xfrm>
              <a:prstGeom prst="rect">
                <a:avLst/>
              </a:prstGeom>
              <a:blipFill>
                <a:blip r:embed="rId4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/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16E0B2-C230-4FAD-8B9F-D65D50B6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23" y="4418676"/>
                <a:ext cx="1532377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>
            <a:extLst>
              <a:ext uri="{FF2B5EF4-FFF2-40B4-BE49-F238E27FC236}">
                <a16:creationId xmlns:a16="http://schemas.microsoft.com/office/drawing/2014/main" id="{D3C0046C-1708-1C4C-B745-C87D4F799D5E}"/>
              </a:ext>
            </a:extLst>
          </p:cNvPr>
          <p:cNvSpPr txBox="1"/>
          <p:nvPr/>
        </p:nvSpPr>
        <p:spPr>
          <a:xfrm>
            <a:off x="4953719" y="1515808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The dynamic coefficients we found are: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4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3802" y="1348150"/>
            <a:ext cx="3671999" cy="275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2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/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D3DF6-0224-BF44-85C7-55FF85F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4" y="4093151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2857" b="-148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D711B53-1F05-495F-A22D-8EC8D11AF79F}"/>
              </a:ext>
            </a:extLst>
          </p:cNvPr>
          <p:cNvSpPr/>
          <p:nvPr/>
        </p:nvSpPr>
        <p:spPr>
          <a:xfrm>
            <a:off x="5722144" y="1560463"/>
            <a:ext cx="450057" cy="471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3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>
            <a:spLocks noGrp="1"/>
          </p:cNvSpPr>
          <p:nvPr>
            <p:ph type="subTitle" idx="1"/>
          </p:nvPr>
        </p:nvSpPr>
        <p:spPr>
          <a:xfrm>
            <a:off x="1246238" y="1587871"/>
            <a:ext cx="7329949" cy="298640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The goal of our work is to perform the dynamic identification of a robot, estimating its </a:t>
            </a:r>
          </a:p>
          <a:p>
            <a:pPr algn="l"/>
            <a:r>
              <a:rPr lang="en-US" sz="1600" dirty="0"/>
              <a:t>dynamic parameters/coefficients by solving an optimization problem.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have dealt with the problem of torque sign lack, as in some real robot (e.g. </a:t>
            </a:r>
            <a:r>
              <a:rPr lang="en-US" sz="1600" b="1" dirty="0"/>
              <a:t>KUKA KR5</a:t>
            </a:r>
            <a:r>
              <a:rPr lang="en-US" sz="1600" dirty="0"/>
              <a:t>),</a:t>
            </a:r>
          </a:p>
          <a:p>
            <a:pPr algn="l"/>
            <a:r>
              <a:rPr lang="en-US" sz="1600" dirty="0"/>
              <a:t>in which we can't use traditional methods for dynamic identification.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For this reason, we have developed an algorithm able to estimate torque signs so that</a:t>
            </a:r>
          </a:p>
          <a:p>
            <a:pPr algn="l"/>
            <a:r>
              <a:rPr lang="en-US" sz="1600" dirty="0"/>
              <a:t>we could proceed with the identification using well known strategies.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We first studied a simple 1R robot under gravity; then, we moved to a more complex robot,</a:t>
            </a:r>
          </a:p>
          <a:p>
            <a:pPr algn="l"/>
            <a:r>
              <a:rPr lang="en-US" sz="1600" dirty="0"/>
              <a:t>a 3R spatial robot.</a:t>
            </a:r>
            <a:endParaRPr sz="1600" dirty="0"/>
          </a:p>
        </p:txBody>
      </p:sp>
      <p:sp>
        <p:nvSpPr>
          <p:cNvPr id="4" name="Google Shape;533;p39">
            <a:extLst>
              <a:ext uri="{FF2B5EF4-FFF2-40B4-BE49-F238E27FC236}">
                <a16:creationId xmlns:a16="http://schemas.microsoft.com/office/drawing/2014/main" id="{DCB3CF25-935D-48E8-B91C-B8E16B7705C7}"/>
              </a:ext>
            </a:extLst>
          </p:cNvPr>
          <p:cNvSpPr txBox="1">
            <a:spLocks/>
          </p:cNvSpPr>
          <p:nvPr/>
        </p:nvSpPr>
        <p:spPr>
          <a:xfrm>
            <a:off x="2649450" y="-202394"/>
            <a:ext cx="3845100" cy="1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B6600-C2C8-4015-B86E-F4357923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469" y="44821"/>
            <a:ext cx="291691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1</a:t>
            </a: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A3C6D67-8275-5541-AA81-2E6CAA60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79" y="1290523"/>
            <a:ext cx="2292283" cy="3537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0.0594</m:t>
                    </m:r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076" y="2905396"/>
                <a:ext cx="2165978" cy="307777"/>
              </a:xfrm>
              <a:prstGeom prst="rect">
                <a:avLst/>
              </a:prstGeom>
              <a:blipFill>
                <a:blip r:embed="rId4"/>
                <a:stretch>
                  <a:fillRect l="-117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611" y="2083137"/>
            <a:ext cx="2229499" cy="19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4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5957" y="1375024"/>
            <a:ext cx="3667689" cy="270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EAFFA-F5D4-47E7-AEC6-7B57456B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199" y="1348150"/>
            <a:ext cx="3670641" cy="2752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/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Roboto Condensed Light" panose="020B060402020202020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𝑙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Roboto Condensed Light" panose="020B0604020202020204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Roboto Condensed Light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GB" b="0" i="1" smtClean="0">
                              <a:latin typeface="Cambria Math" panose="02040503050406030204" pitchFamily="18" charset="0"/>
                              <a:ea typeface="Roboto Condensed Light" panose="020B060402020202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0,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Roboto Condensed Light" panose="020B060402020202020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D5770-5955-E140-A3C5-A0E89E6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9" y="4075276"/>
                <a:ext cx="3891193" cy="698140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3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47">
            <a:extLst>
              <a:ext uri="{FF2B5EF4-FFF2-40B4-BE49-F238E27FC236}">
                <a16:creationId xmlns:a16="http://schemas.microsoft.com/office/drawing/2014/main" id="{D314607E-2875-41F5-B421-1CC7556703E9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2" name="Google Shape;655;p47">
            <a:extLst>
              <a:ext uri="{FF2B5EF4-FFF2-40B4-BE49-F238E27FC236}">
                <a16:creationId xmlns:a16="http://schemas.microsoft.com/office/drawing/2014/main" id="{57BED4C7-3896-F549-901B-2BE2BD08657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2400" dirty="0"/>
              <a:t>Experiment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/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3.3696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98B12D9-3448-A944-AF4D-94B771C9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8" y="2904209"/>
                <a:ext cx="2673168" cy="310150"/>
              </a:xfrm>
              <a:prstGeom prst="rect">
                <a:avLst/>
              </a:prstGeom>
              <a:blipFill>
                <a:blip r:embed="rId3"/>
                <a:stretch>
                  <a:fillRect l="-472" b="-24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C66B284-BB7C-1B4E-8E4C-E481BAD9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66689" y="2083135"/>
            <a:ext cx="2229499" cy="19522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6CFCD2B-831D-3441-A578-CDEF5A4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7136" y="1386840"/>
            <a:ext cx="2292283" cy="3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31545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3R SPATIAL ROBOT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75438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 dirty="0"/>
              <a:t>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1CB0-28A9-490A-980A-10B2E1E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8" b="4688"/>
          <a:stretch/>
        </p:blipFill>
        <p:spPr>
          <a:xfrm>
            <a:off x="323494" y="1386840"/>
            <a:ext cx="4417166" cy="3002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E3760-304E-43FF-A5C9-B367802B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2" r="1712"/>
          <a:stretch/>
        </p:blipFill>
        <p:spPr>
          <a:xfrm>
            <a:off x="4950792" y="1384262"/>
            <a:ext cx="3865948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9"/>
          <p:cNvSpPr txBox="1">
            <a:spLocks noGrp="1"/>
          </p:cNvSpPr>
          <p:nvPr>
            <p:ph type="title" idx="2"/>
          </p:nvPr>
        </p:nvSpPr>
        <p:spPr>
          <a:xfrm>
            <a:off x="462873" y="258800"/>
            <a:ext cx="4506468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25000"/>
                  </a:schemeClr>
                </a:solidFill>
              </a:rPr>
              <a:t>CONSIDERATIONS</a:t>
            </a:r>
            <a:endParaRPr sz="32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35" name="Google Shape;535;p39"/>
          <p:cNvSpPr txBox="1">
            <a:spLocks noGrp="1"/>
          </p:cNvSpPr>
          <p:nvPr>
            <p:ph type="subTitle" idx="1"/>
          </p:nvPr>
        </p:nvSpPr>
        <p:spPr>
          <a:xfrm>
            <a:off x="492649" y="1102569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b="1" dirty="0">
                <a:solidFill>
                  <a:srgbClr val="00CC00"/>
                </a:solidFill>
              </a:rPr>
              <a:t>PRO</a:t>
            </a:r>
            <a:r>
              <a:rPr lang="en-GB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The pruning of the tree drastically </a:t>
            </a:r>
            <a:r>
              <a:rPr lang="en-GB" b="1" dirty="0"/>
              <a:t>increases the velocity </a:t>
            </a:r>
            <a:r>
              <a:rPr lang="en-GB" dirty="0"/>
              <a:t>of the algorithm and </a:t>
            </a:r>
            <a:r>
              <a:rPr lang="en-US" dirty="0"/>
              <a:t>it is worth the risk of discarding some good solutions;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In every instant of time the algorithm deals with </a:t>
            </a:r>
            <a:r>
              <a:rPr lang="en-GB" b="1" dirty="0"/>
              <a:t>physically consistent hypothesis</a:t>
            </a:r>
            <a:r>
              <a:rPr lang="en-GB" dirty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/>
            <a:r>
              <a:rPr lang="en-GB" b="1" dirty="0">
                <a:solidFill>
                  <a:srgbClr val="FF0000"/>
                </a:solidFill>
              </a:rPr>
              <a:t>DRAWBACKS</a:t>
            </a:r>
            <a:r>
              <a:rPr lang="en-GB" dirty="0"/>
              <a:t>: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We </a:t>
            </a:r>
            <a:r>
              <a:rPr lang="en-GB" b="1" dirty="0"/>
              <a:t>discard</a:t>
            </a:r>
            <a:r>
              <a:rPr lang="en-GB" dirty="0"/>
              <a:t> under-threshold </a:t>
            </a:r>
            <a:r>
              <a:rPr lang="en-GB" b="1" dirty="0"/>
              <a:t>samples</a:t>
            </a:r>
            <a:r>
              <a:rPr lang="en-GB" dirty="0"/>
              <a:t> (which are at least 10% of the total); too short segments are discarded too; since these samples are near to zero, we can imagine that they are poorly informative.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dirty="0"/>
              <a:t>A possible problem is when the </a:t>
            </a:r>
            <a:r>
              <a:rPr lang="en-GB" b="1" dirty="0"/>
              <a:t>threshold is not correctly identified</a:t>
            </a:r>
            <a:r>
              <a:rPr lang="en-GB" dirty="0"/>
              <a:t>, but this seldom happens, and it could be solved simply by choosing a bigger threshold;</a:t>
            </a:r>
          </a:p>
          <a:p>
            <a:pPr marL="285750" lvl="0" indent="-285750">
              <a:buSzPct val="150000"/>
              <a:buFont typeface="Arial" panose="020B0604020202020204" pitchFamily="34" charset="0"/>
              <a:buChar char="•"/>
            </a:pPr>
            <a:r>
              <a:rPr lang="en-GB" b="1" dirty="0"/>
              <a:t>The algorithm becomes slower and slower as the robot complexity increases!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D6C6D-C16C-455F-9B34-9F72628E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17" y="886807"/>
            <a:ext cx="2972316" cy="338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64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39">
            <a:extLst>
              <a:ext uri="{FF2B5EF4-FFF2-40B4-BE49-F238E27FC236}">
                <a16:creationId xmlns:a16="http://schemas.microsoft.com/office/drawing/2014/main" id="{D5B79497-7793-4DAB-90CB-C35A1973D9DA}"/>
              </a:ext>
            </a:extLst>
          </p:cNvPr>
          <p:cNvSpPr txBox="1">
            <a:spLocks/>
          </p:cNvSpPr>
          <p:nvPr/>
        </p:nvSpPr>
        <p:spPr>
          <a:xfrm>
            <a:off x="2318766" y="28023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EXTENSION</a:t>
            </a:r>
          </a:p>
        </p:txBody>
      </p:sp>
      <p:sp>
        <p:nvSpPr>
          <p:cNvPr id="9" name="Google Shape;535;p39">
            <a:extLst>
              <a:ext uri="{FF2B5EF4-FFF2-40B4-BE49-F238E27FC236}">
                <a16:creationId xmlns:a16="http://schemas.microsoft.com/office/drawing/2014/main" id="{F74A773F-A563-4DC6-A8DA-C56421507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0011" y="1762877"/>
            <a:ext cx="5458092" cy="316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GB" sz="1600"/>
              <a:t>As before, we proceeded by taking the </a:t>
            </a:r>
            <a:r>
              <a:rPr lang="en-GB" sz="1600" b="1"/>
              <a:t>absolute value of the torque</a:t>
            </a:r>
            <a:r>
              <a:rPr lang="en-GB" sz="1600"/>
              <a:t>, so to pretend that we didn't have this kind of information. At this stage we could apply our tree algorithm to estimate the signs.</a:t>
            </a:r>
          </a:p>
          <a:p>
            <a:pPr marL="0" lvl="0" indent="0" algn="just"/>
            <a:endParaRPr lang="en-GB" sz="1600"/>
          </a:p>
          <a:p>
            <a:pPr marL="0" lvl="0" indent="0" algn="just"/>
            <a:endParaRPr lang="en-GB" sz="1600"/>
          </a:p>
          <a:p>
            <a:pPr marL="0" lvl="0" indent="0" algn="just"/>
            <a:r>
              <a:rPr lang="en-GB" sz="1600"/>
              <a:t>By doing so, we faced a big problem: in fact, when the robot increases its </a:t>
            </a:r>
            <a:r>
              <a:rPr lang="en-GB" sz="1600" b="1"/>
              <a:t>complexity</a:t>
            </a:r>
            <a:r>
              <a:rPr lang="en-GB" sz="1600"/>
              <a:t>, the tree algorithm becomes tremendously </a:t>
            </a:r>
            <a:r>
              <a:rPr lang="en-GB" sz="1600" b="1"/>
              <a:t>slow</a:t>
            </a:r>
            <a:r>
              <a:rPr lang="en-GB" sz="1600"/>
              <a:t> and it takes </a:t>
            </a:r>
            <a:r>
              <a:rPr lang="en-GB" sz="1600" b="1"/>
              <a:t>days </a:t>
            </a:r>
            <a:r>
              <a:rPr lang="en-GB" sz="1600"/>
              <a:t>or even </a:t>
            </a:r>
            <a:r>
              <a:rPr lang="en-GB" sz="1600" b="1"/>
              <a:t>weeks</a:t>
            </a:r>
            <a:r>
              <a:rPr lang="en-GB" sz="1600"/>
              <a:t> to finish its execution.</a:t>
            </a:r>
          </a:p>
        </p:txBody>
      </p:sp>
      <p:sp>
        <p:nvSpPr>
          <p:cNvPr id="10" name="Google Shape;534;p39">
            <a:extLst>
              <a:ext uri="{FF2B5EF4-FFF2-40B4-BE49-F238E27FC236}">
                <a16:creationId xmlns:a16="http://schemas.microsoft.com/office/drawing/2014/main" id="{B2615F0A-05AC-4476-AD09-00DFFBDA9859}"/>
              </a:ext>
            </a:extLst>
          </p:cNvPr>
          <p:cNvSpPr txBox="1">
            <a:spLocks/>
          </p:cNvSpPr>
          <p:nvPr/>
        </p:nvSpPr>
        <p:spPr>
          <a:xfrm>
            <a:off x="2318766" y="743762"/>
            <a:ext cx="4506468" cy="684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Applying the Algorithm to a real Robot:</a:t>
            </a:r>
            <a:endParaRPr lang="en-GB" sz="1800">
              <a:solidFill>
                <a:schemeClr val="tx2">
                  <a:lumMod val="25000"/>
                </a:schemeClr>
              </a:solidFill>
              <a:latin typeface="Barlow Semi Condensed Medium" panose="020B0604020202020204" charset="0"/>
            </a:endParaRPr>
          </a:p>
          <a:p>
            <a:pPr algn="ctr"/>
            <a:r>
              <a:rPr lang="en-GB" sz="1800">
                <a:solidFill>
                  <a:schemeClr val="tx2">
                    <a:lumMod val="25000"/>
                  </a:schemeClr>
                </a:solidFill>
                <a:latin typeface="Barlow Semi Condensed Medium" panose="020B0604020202020204" charset="0"/>
              </a:rPr>
              <a:t>Franka Emika Panda</a:t>
            </a:r>
          </a:p>
        </p:txBody>
      </p:sp>
      <p:pic>
        <p:nvPicPr>
          <p:cNvPr id="11" name="Picture 10" descr="A picture containing holding, racket, hand, person&#10;&#10;Description automatically generated">
            <a:extLst>
              <a:ext uri="{FF2B5EF4-FFF2-40B4-BE49-F238E27FC236}">
                <a16:creationId xmlns:a16="http://schemas.microsoft.com/office/drawing/2014/main" id="{BDB2F83F-583E-4C55-A0EA-5B0600F2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4" y="1820027"/>
            <a:ext cx="2857500" cy="2857500"/>
          </a:xfrm>
          <a:prstGeom prst="rect">
            <a:avLst/>
          </a:prstGeom>
        </p:spPr>
      </p:pic>
      <p:pic>
        <p:nvPicPr>
          <p:cNvPr id="7" name="Picture 6" descr="A clock hanging on the wall&#10;&#10;Description automatically generated">
            <a:extLst>
              <a:ext uri="{FF2B5EF4-FFF2-40B4-BE49-F238E27FC236}">
                <a16:creationId xmlns:a16="http://schemas.microsoft.com/office/drawing/2014/main" id="{C7CEDEB1-D3DE-4E59-A43E-9F83C0E4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94" y="2357438"/>
            <a:ext cx="1652809" cy="1657350"/>
          </a:xfrm>
          <a:prstGeom prst="rect">
            <a:avLst/>
          </a:prstGeom>
        </p:spPr>
      </p:pic>
      <p:pic>
        <p:nvPicPr>
          <p:cNvPr id="13" name="Picture 12" descr="A picture containing sitting, table, cake, holding&#10;&#10;Description automatically generated">
            <a:extLst>
              <a:ext uri="{FF2B5EF4-FFF2-40B4-BE49-F238E27FC236}">
                <a16:creationId xmlns:a16="http://schemas.microsoft.com/office/drawing/2014/main" id="{BD9A24C4-8B85-4D5E-A2F2-FD5BDB3B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786" y="1128712"/>
            <a:ext cx="4229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9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2964800" y="34977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RELAXING THE PROBLEM</a:t>
            </a:r>
            <a:endParaRPr sz="2400" dirty="0"/>
          </a:p>
        </p:txBody>
      </p:sp>
      <p:sp>
        <p:nvSpPr>
          <p:cNvPr id="10" name="Google Shape;535;p39">
            <a:extLst>
              <a:ext uri="{FF2B5EF4-FFF2-40B4-BE49-F238E27FC236}">
                <a16:creationId xmlns:a16="http://schemas.microsoft.com/office/drawing/2014/main" id="{0E076B30-CDC9-457B-92F2-A92F47860227}"/>
              </a:ext>
            </a:extLst>
          </p:cNvPr>
          <p:cNvSpPr txBox="1">
            <a:spLocks/>
          </p:cNvSpPr>
          <p:nvPr/>
        </p:nvSpPr>
        <p:spPr>
          <a:xfrm>
            <a:off x="733936" y="856062"/>
            <a:ext cx="7675928" cy="147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Being unable to use the algorithm as it is, we tried to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relax some constraint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while solving the optimization problems of the tree.</a:t>
            </a:r>
          </a:p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By ignoring the constraints that ensure us </a:t>
            </a:r>
            <a:r>
              <a:rPr lang="en-US" sz="1600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physically consistent parameters</a:t>
            </a:r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we can re-write the optimization problem in the following form: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/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   ⇒   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52788-9240-4AD0-9266-47042F19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7" y="2219694"/>
                <a:ext cx="6601745" cy="786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535;p39">
            <a:extLst>
              <a:ext uri="{FF2B5EF4-FFF2-40B4-BE49-F238E27FC236}">
                <a16:creationId xmlns:a16="http://schemas.microsoft.com/office/drawing/2014/main" id="{B05C0DA2-7D10-41E5-AF26-93D9204BCA50}"/>
              </a:ext>
            </a:extLst>
          </p:cNvPr>
          <p:cNvSpPr txBox="1">
            <a:spLocks/>
          </p:cNvSpPr>
          <p:nvPr/>
        </p:nvSpPr>
        <p:spPr>
          <a:xfrm>
            <a:off x="733936" y="3177046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 we can find the solution in closed form as:</a:t>
            </a:r>
            <a:endParaRPr lang="en-GB" sz="1600" dirty="0">
              <a:solidFill>
                <a:srgbClr val="434343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/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903B03-9535-43B4-B1E9-DB2EE155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26" y="3748259"/>
                <a:ext cx="6601745" cy="313419"/>
              </a:xfrm>
              <a:prstGeom prst="rect">
                <a:avLst/>
              </a:prstGeom>
              <a:blipFill>
                <a:blip r:embed="rId4"/>
                <a:stretch>
                  <a:fillRect t="-1961" b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#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rgbClr val="434343"/>
                    </a:solidFill>
                    <a:latin typeface="Roboto Condensed Light" panose="020B0604020202020204" charset="0"/>
                    <a:ea typeface="Roboto Condensed Light" panose="020B0604020202020204" charset="0"/>
                  </a:rPr>
                  <a:t> is the pseudoinverse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dirty="0">
                  <a:solidFill>
                    <a:srgbClr val="434343"/>
                  </a:solidFill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535;p39">
                <a:extLst>
                  <a:ext uri="{FF2B5EF4-FFF2-40B4-BE49-F238E27FC236}">
                    <a16:creationId xmlns:a16="http://schemas.microsoft.com/office/drawing/2014/main" id="{124FA0BC-B8C5-4A18-85C4-1EC3F4C43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5" y="3748259"/>
                <a:ext cx="2659441" cy="425898"/>
              </a:xfrm>
              <a:prstGeom prst="rect">
                <a:avLst/>
              </a:prstGeom>
              <a:blipFill>
                <a:blip r:embed="rId5"/>
                <a:stretch>
                  <a:fillRect l="-688" r="-4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5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/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2BBC5-8583-4C50-9E45-165096DB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43" y="1321985"/>
                <a:ext cx="1193365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535;p39">
            <a:extLst>
              <a:ext uri="{FF2B5EF4-FFF2-40B4-BE49-F238E27FC236}">
                <a16:creationId xmlns:a16="http://schemas.microsoft.com/office/drawing/2014/main" id="{B7C5F183-19B6-479B-BE96-4F3F05D34A83}"/>
              </a:ext>
            </a:extLst>
          </p:cNvPr>
          <p:cNvSpPr txBox="1">
            <a:spLocks/>
          </p:cNvSpPr>
          <p:nvPr/>
        </p:nvSpPr>
        <p:spPr>
          <a:xfrm>
            <a:off x="734036" y="355264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Using this relaxed problem in the tree, and not checking for the physical meaning of each term, we end up with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best solutions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one the opposite of the other.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/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0836D5-3F7E-4613-B082-4E409177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94" y="1321985"/>
                <a:ext cx="1193365" cy="246221"/>
              </a:xfrm>
              <a:prstGeom prst="rect">
                <a:avLst/>
              </a:prstGeom>
              <a:blipFill>
                <a:blip r:embed="rId4"/>
                <a:stretch>
                  <a:fillRect l="-2105"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535;p39">
            <a:extLst>
              <a:ext uri="{FF2B5EF4-FFF2-40B4-BE49-F238E27FC236}">
                <a16:creationId xmlns:a16="http://schemas.microsoft.com/office/drawing/2014/main" id="{2AA54F3D-8FE0-4901-AAF1-185261D81BBE}"/>
              </a:ext>
            </a:extLst>
          </p:cNvPr>
          <p:cNvSpPr txBox="1">
            <a:spLocks/>
          </p:cNvSpPr>
          <p:nvPr/>
        </p:nvSpPr>
        <p:spPr>
          <a:xfrm>
            <a:off x="734036" y="1283400"/>
            <a:ext cx="7675928" cy="44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</a:t>
            </a:r>
          </a:p>
        </p:txBody>
      </p:sp>
      <p:sp>
        <p:nvSpPr>
          <p:cNvPr id="21" name="Google Shape;535;p39">
            <a:extLst>
              <a:ext uri="{FF2B5EF4-FFF2-40B4-BE49-F238E27FC236}">
                <a16:creationId xmlns:a16="http://schemas.microsoft.com/office/drawing/2014/main" id="{86AB67B5-81CE-42DD-837F-E56A836E20D7}"/>
              </a:ext>
            </a:extLst>
          </p:cNvPr>
          <p:cNvSpPr txBox="1">
            <a:spLocks/>
          </p:cNvSpPr>
          <p:nvPr/>
        </p:nvSpPr>
        <p:spPr>
          <a:xfrm>
            <a:off x="734036" y="1769758"/>
            <a:ext cx="7675928" cy="509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Of course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only one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of the two </a:t>
            </a:r>
            <a:r>
              <a:rPr lang="en-GB" sz="1600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is physically consistent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and we don't know </a:t>
            </a:r>
            <a:r>
              <a:rPr lang="en-GB" sz="1600" i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 priori</a:t>
            </a:r>
            <a:r>
              <a:rPr lang="en-GB" sz="160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which is of the two.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2806E3-292E-45B4-9E1A-7A9EF445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2581"/>
              </p:ext>
            </p:extLst>
          </p:nvPr>
        </p:nvGraphicFramePr>
        <p:xfrm>
          <a:off x="409572" y="2649972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59252E33-3577-4177-ADBB-B1B44949B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43756"/>
              </p:ext>
            </p:extLst>
          </p:nvPr>
        </p:nvGraphicFramePr>
        <p:xfrm>
          <a:off x="409572" y="3332906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6C3E5B-AAC4-4090-9C04-E482F4D0B6F7}"/>
              </a:ext>
            </a:extLst>
          </p:cNvPr>
          <p:cNvSpPr txBox="1"/>
          <p:nvPr/>
        </p:nvSpPr>
        <p:spPr>
          <a:xfrm>
            <a:off x="1250043" y="3861951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possibilities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D421-8B84-4F46-BC7A-398768646484}"/>
              </a:ext>
            </a:extLst>
          </p:cNvPr>
          <p:cNvSpPr/>
          <p:nvPr/>
        </p:nvSpPr>
        <p:spPr>
          <a:xfrm>
            <a:off x="3794023" y="2722218"/>
            <a:ext cx="1555954" cy="959406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34343"/>
                </a:solidFill>
              </a:rPr>
              <a:t>PBPR</a:t>
            </a:r>
          </a:p>
          <a:p>
            <a:pPr algn="ctr"/>
            <a:r>
              <a:rPr lang="en-GB">
                <a:solidFill>
                  <a:srgbClr val="434343"/>
                </a:solidFill>
              </a:rPr>
              <a:t>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529E0-FE7E-4B27-890D-F0DFC0D40B5E}"/>
              </a:ext>
            </a:extLst>
          </p:cNvPr>
          <p:cNvSpPr txBox="1"/>
          <p:nvPr/>
        </p:nvSpPr>
        <p:spPr>
          <a:xfrm>
            <a:off x="3553988" y="3703746"/>
            <a:ext cx="203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choose the best by comparing the two losses</a:t>
            </a:r>
          </a:p>
        </p:txBody>
      </p:sp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7EFCEA85-0A2B-4D49-B8A9-4C0E37DE6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11669"/>
              </p:ext>
            </p:extLst>
          </p:nvPr>
        </p:nvGraphicFramePr>
        <p:xfrm>
          <a:off x="5915031" y="3020454"/>
          <a:ext cx="2819397" cy="370840"/>
        </p:xfrm>
        <a:graphic>
          <a:graphicData uri="http://schemas.openxmlformats.org/drawingml/2006/table">
            <a:tbl>
              <a:tblPr firstRow="1" bandRow="1">
                <a:tableStyleId>{92F3B814-C1B2-4784-A4D6-7C24A5958A0A}</a:tableStyleId>
              </a:tblPr>
              <a:tblGrid>
                <a:gridCol w="402771">
                  <a:extLst>
                    <a:ext uri="{9D8B030D-6E8A-4147-A177-3AD203B41FA5}">
                      <a16:colId xmlns:a16="http://schemas.microsoft.com/office/drawing/2014/main" val="3368747832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528992727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822153350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467281106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2941838239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6405843"/>
                    </a:ext>
                  </a:extLst>
                </a:gridCol>
                <a:gridCol w="402771">
                  <a:extLst>
                    <a:ext uri="{9D8B030D-6E8A-4147-A177-3AD203B41FA5}">
                      <a16:colId xmlns:a16="http://schemas.microsoft.com/office/drawing/2014/main" val="188083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434343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904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301BA87-DBE0-41FC-8438-15AED0BDD0C4}"/>
              </a:ext>
            </a:extLst>
          </p:cNvPr>
          <p:cNvSpPr txBox="1"/>
          <p:nvPr/>
        </p:nvSpPr>
        <p:spPr>
          <a:xfrm>
            <a:off x="5915031" y="3572459"/>
            <a:ext cx="2819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Best signs combination +</a:t>
            </a:r>
          </a:p>
          <a:p>
            <a:pPr algn="ctr"/>
            <a:r>
              <a:rPr lang="en-GB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related physically consistent </a:t>
            </a:r>
            <a:r>
              <a:rPr lang="en-GB" b="1" dirty="0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dynamic parameters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A6BDF4-78A7-4989-9F8C-B391BBACAAA9}"/>
              </a:ext>
            </a:extLst>
          </p:cNvPr>
          <p:cNvSpPr/>
          <p:nvPr/>
        </p:nvSpPr>
        <p:spPr>
          <a:xfrm>
            <a:off x="3305018" y="3020454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B2E9F49-5B2E-4210-9648-596F1CDC0EDC}"/>
              </a:ext>
            </a:extLst>
          </p:cNvPr>
          <p:cNvSpPr/>
          <p:nvPr/>
        </p:nvSpPr>
        <p:spPr>
          <a:xfrm>
            <a:off x="5426026" y="3045695"/>
            <a:ext cx="412955" cy="312452"/>
          </a:xfrm>
          <a:prstGeom prst="rightArrow">
            <a:avLst/>
          </a:prstGeom>
          <a:solidFill>
            <a:srgbClr val="FF66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C1CF9C-3900-4188-857E-96AA858CC5B4}"/>
              </a:ext>
            </a:extLst>
          </p:cNvPr>
          <p:cNvSpPr txBox="1"/>
          <p:nvPr/>
        </p:nvSpPr>
        <p:spPr>
          <a:xfrm>
            <a:off x="1764444" y="4434948"/>
            <a:ext cx="5801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execution is much faster:</a:t>
            </a:r>
          </a:p>
          <a:p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~10min for estimating the signs</a:t>
            </a:r>
            <a:r>
              <a:rPr lang="en-GB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+ the time to run </a:t>
            </a:r>
            <a:r>
              <a:rPr lang="en-GB" b="1">
                <a:solidFill>
                  <a:srgbClr val="434343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2 times the PBPR algorithm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A678C8DC-E64F-4F64-8DFB-2DE15784EF26}"/>
              </a:ext>
            </a:extLst>
          </p:cNvPr>
          <p:cNvSpPr txBox="1">
            <a:spLocks/>
          </p:cNvSpPr>
          <p:nvPr/>
        </p:nvSpPr>
        <p:spPr>
          <a:xfrm>
            <a:off x="2240640" y="167970"/>
            <a:ext cx="4662720" cy="76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3200" dirty="0"/>
              <a:t>FRANKA EMIKA PANDA</a:t>
            </a:r>
          </a:p>
        </p:txBody>
      </p:sp>
      <p:sp>
        <p:nvSpPr>
          <p:cNvPr id="19" name="Google Shape;655;p47">
            <a:extLst>
              <a:ext uri="{FF2B5EF4-FFF2-40B4-BE49-F238E27FC236}">
                <a16:creationId xmlns:a16="http://schemas.microsoft.com/office/drawing/2014/main" id="{7568D642-C3B6-449E-95C5-553CFE204B57}"/>
              </a:ext>
            </a:extLst>
          </p:cNvPr>
          <p:cNvSpPr txBox="1">
            <a:spLocks/>
          </p:cNvSpPr>
          <p:nvPr/>
        </p:nvSpPr>
        <p:spPr>
          <a:xfrm>
            <a:off x="2240640" y="606900"/>
            <a:ext cx="466272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sz="240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BFAAD-D738-4CBB-8093-110669C1C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282" t="3827" r="7859" b="4138"/>
          <a:stretch/>
        </p:blipFill>
        <p:spPr>
          <a:xfrm>
            <a:off x="0" y="1085850"/>
            <a:ext cx="9143999" cy="4057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54EB7-F490-4651-A781-3CAA2A46165A}"/>
              </a:ext>
            </a:extLst>
          </p:cNvPr>
          <p:cNvSpPr txBox="1"/>
          <p:nvPr/>
        </p:nvSpPr>
        <p:spPr>
          <a:xfrm>
            <a:off x="6288420" y="4073712"/>
            <a:ext cx="222696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Correctly predicted signs:</a:t>
            </a:r>
          </a:p>
          <a:p>
            <a:endParaRPr lang="en-GB" sz="500" dirty="0">
              <a:solidFill>
                <a:schemeClr val="tx2">
                  <a:lumMod val="2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r"/>
            <a:r>
              <a:rPr lang="en-GB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105/105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/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Coefficients error is: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3980</m:t>
                    </m:r>
                  </m:oMath>
                </a14:m>
                <a:endParaRPr lang="it-IT" b="1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10">
                <a:extLst>
                  <a:ext uri="{FF2B5EF4-FFF2-40B4-BE49-F238E27FC236}">
                    <a16:creationId xmlns:a16="http://schemas.microsoft.com/office/drawing/2014/main" id="{8E2A2D53-4373-47E0-A3C8-32A197D4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36" y="4721678"/>
                <a:ext cx="2165978" cy="307777"/>
              </a:xfrm>
              <a:prstGeom prst="rect">
                <a:avLst/>
              </a:prstGeom>
              <a:blipFill>
                <a:blip r:embed="rId5"/>
                <a:stretch>
                  <a:fillRect l="-843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36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8;p63">
            <a:extLst>
              <a:ext uri="{FF2B5EF4-FFF2-40B4-BE49-F238E27FC236}">
                <a16:creationId xmlns:a16="http://schemas.microsoft.com/office/drawing/2014/main" id="{21727C24-29BF-4772-B692-E4050791717A}"/>
              </a:ext>
            </a:extLst>
          </p:cNvPr>
          <p:cNvSpPr txBox="1">
            <a:spLocks/>
          </p:cNvSpPr>
          <p:nvPr/>
        </p:nvSpPr>
        <p:spPr>
          <a:xfrm>
            <a:off x="1816350" y="1650851"/>
            <a:ext cx="551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Semi Condensed"/>
              <a:buNone/>
              <a:defRPr sz="1400" b="1" i="0" u="none" strike="noStrike" cap="none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it-IT" sz="4000" dirty="0"/>
              <a:t>THANK YOU</a:t>
            </a:r>
          </a:p>
          <a:p>
            <a:pPr algn="ctr"/>
            <a:r>
              <a:rPr lang="it-IT" sz="3200" dirty="0"/>
              <a:t>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4313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4CC07B-64DC-43A9-9D94-DCBF0032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258" y="114298"/>
            <a:ext cx="3513314" cy="2457451"/>
          </a:xfrm>
          <a:prstGeom prst="rect">
            <a:avLst/>
          </a:prstGeom>
        </p:spPr>
      </p:pic>
      <p:sp>
        <p:nvSpPr>
          <p:cNvPr id="11" name="Google Shape;514;p36">
            <a:extLst>
              <a:ext uri="{FF2B5EF4-FFF2-40B4-BE49-F238E27FC236}">
                <a16:creationId xmlns:a16="http://schemas.microsoft.com/office/drawing/2014/main" id="{A43A573B-B94F-446A-9F07-45B924FD3AD8}"/>
              </a:ext>
            </a:extLst>
          </p:cNvPr>
          <p:cNvSpPr txBox="1">
            <a:spLocks/>
          </p:cNvSpPr>
          <p:nvPr/>
        </p:nvSpPr>
        <p:spPr>
          <a:xfrm>
            <a:off x="936523" y="1054511"/>
            <a:ext cx="7337321" cy="3974690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/>
          </a:p>
        </p:txBody>
      </p:sp>
      <p:sp>
        <p:nvSpPr>
          <p:cNvPr id="13" name="Google Shape;655;p47">
            <a:extLst>
              <a:ext uri="{FF2B5EF4-FFF2-40B4-BE49-F238E27FC236}">
                <a16:creationId xmlns:a16="http://schemas.microsoft.com/office/drawing/2014/main" id="{E7A591EF-AA3C-405A-A98A-B23436806FE3}"/>
              </a:ext>
            </a:extLst>
          </p:cNvPr>
          <p:cNvSpPr txBox="1">
            <a:spLocks/>
          </p:cNvSpPr>
          <p:nvPr/>
        </p:nvSpPr>
        <p:spPr>
          <a:xfrm>
            <a:off x="870156" y="226029"/>
            <a:ext cx="3214200" cy="207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b="1" dirty="0"/>
              <a:t>P</a:t>
            </a:r>
            <a:r>
              <a:rPr lang="en-US" sz="2000" dirty="0"/>
              <a:t>enalty</a:t>
            </a:r>
            <a:endParaRPr lang="en-US" sz="3200" dirty="0"/>
          </a:p>
          <a:p>
            <a:r>
              <a:rPr lang="en-US" sz="3200" b="1" dirty="0"/>
              <a:t>B</a:t>
            </a:r>
            <a:r>
              <a:rPr lang="en-US" sz="2000" dirty="0"/>
              <a:t>ased</a:t>
            </a:r>
            <a:endParaRPr lang="en-US" sz="3200" dirty="0"/>
          </a:p>
          <a:p>
            <a:r>
              <a:rPr lang="en-US" sz="3200" b="1" dirty="0"/>
              <a:t>P</a:t>
            </a:r>
            <a:r>
              <a:rPr lang="en-US" sz="2000" dirty="0"/>
              <a:t>arameters</a:t>
            </a:r>
            <a:endParaRPr lang="en-US" sz="3200" dirty="0"/>
          </a:p>
          <a:p>
            <a:r>
              <a:rPr lang="en-US" sz="3200" b="1" dirty="0"/>
              <a:t>R</a:t>
            </a:r>
            <a:r>
              <a:rPr lang="en-US" sz="2000" dirty="0"/>
              <a:t>etrieval</a:t>
            </a:r>
            <a:r>
              <a:rPr lang="en-US" sz="3200" dirty="0"/>
              <a:t> </a:t>
            </a:r>
          </a:p>
        </p:txBody>
      </p:sp>
      <p:sp>
        <p:nvSpPr>
          <p:cNvPr id="18" name="Google Shape;655;p47">
            <a:extLst>
              <a:ext uri="{FF2B5EF4-FFF2-40B4-BE49-F238E27FC236}">
                <a16:creationId xmlns:a16="http://schemas.microsoft.com/office/drawing/2014/main" id="{E4DA36D0-458C-419D-8A97-E407D3C774DD}"/>
              </a:ext>
            </a:extLst>
          </p:cNvPr>
          <p:cNvSpPr txBox="1">
            <a:spLocks/>
          </p:cNvSpPr>
          <p:nvPr/>
        </p:nvSpPr>
        <p:spPr>
          <a:xfrm>
            <a:off x="2543623" y="909427"/>
            <a:ext cx="3214200" cy="70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3200" dirty="0"/>
              <a:t>Algorithm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/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7A9D8-243D-444E-B19B-A84F70A4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4" y="3100848"/>
                <a:ext cx="3214200" cy="68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F245BC-2ED4-4EE3-8BC2-19FA8431885C}"/>
              </a:ext>
            </a:extLst>
          </p:cNvPr>
          <p:cNvSpPr txBox="1"/>
          <p:nvPr/>
        </p:nvSpPr>
        <p:spPr>
          <a:xfrm>
            <a:off x="701389" y="2581433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Condensed Light" panose="020B0604020202020204" charset="0"/>
                <a:ea typeface="Roboto Condensed Light" panose="020B0604020202020204" charset="0"/>
              </a:rPr>
              <a:t>We need to solve the following optimization problem:</a:t>
            </a:r>
            <a:endParaRPr lang="it-IT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/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In order to get a physically consistent set of parameters, the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𝛾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Roboto Condensed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)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takes into account the violation of physical constraints such as: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triangular inequalities for inertia tensors;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</a:t>
                </a:r>
                <a:r>
                  <a:rPr lang="en-US" dirty="0">
                    <a:latin typeface="Roboto Condensed Light" panose="020B0604020202020204" charset="0"/>
                    <a:ea typeface="Roboto Condensed Light" panose="020B0604020202020204" charset="0"/>
                  </a:rPr>
                  <a:t>total sum of the link masses must be in the boundaries.</a:t>
                </a:r>
                <a:endParaRPr lang="en-GB" dirty="0">
                  <a:latin typeface="Roboto Condensed Light" panose="020B0604020202020204" charset="0"/>
                  <a:ea typeface="Roboto Condensed Light" panose="020B060402020202020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E67803-7102-485D-AB29-07D22DDF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32" y="2867088"/>
                <a:ext cx="4264639" cy="1384995"/>
              </a:xfrm>
              <a:prstGeom prst="rect">
                <a:avLst/>
              </a:prstGeom>
              <a:blipFill>
                <a:blip r:embed="rId5"/>
                <a:stretch>
                  <a:fillRect l="-429" t="-439" r="-572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/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The quantities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𝐿𝐵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Roboto Condensed Light" panose="020B0604020202020204" charset="0"/>
                      </a:rPr>
                      <m:t>𝑈𝐵</m:t>
                    </m:r>
                  </m:oMath>
                </a14:m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can always be defined based on </a:t>
                </a:r>
                <a:r>
                  <a:rPr lang="en-GB" i="1" dirty="0">
                    <a:latin typeface="Roboto Condensed Light" panose="020B0604020202020204" charset="0"/>
                    <a:ea typeface="Roboto Condensed Light" panose="020B0604020202020204" charset="0"/>
                  </a:rPr>
                  <a:t>a priori</a:t>
                </a:r>
                <a:r>
                  <a:rPr lang="en-GB" dirty="0">
                    <a:latin typeface="Roboto Condensed Light" panose="020B0604020202020204" charset="0"/>
                    <a:ea typeface="Roboto Condensed Light" panose="020B0604020202020204" charset="0"/>
                  </a:rPr>
                  <a:t> knowledge.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2E834A-84BB-4A1A-8A1A-24F7BE3E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58" y="4379032"/>
                <a:ext cx="4264639" cy="523220"/>
              </a:xfrm>
              <a:prstGeom prst="rect">
                <a:avLst/>
              </a:prstGeom>
              <a:blipFill>
                <a:blip r:embed="rId6"/>
                <a:stretch>
                  <a:fillRect l="-429" t="-1163" r="-714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4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0;p37">
            <a:extLst>
              <a:ext uri="{FF2B5EF4-FFF2-40B4-BE49-F238E27FC236}">
                <a16:creationId xmlns:a16="http://schemas.microsoft.com/office/drawing/2014/main" id="{D44820B6-899E-4CB9-80F0-BCA874CB6760}"/>
              </a:ext>
            </a:extLst>
          </p:cNvPr>
          <p:cNvSpPr txBox="1">
            <a:spLocks/>
          </p:cNvSpPr>
          <p:nvPr/>
        </p:nvSpPr>
        <p:spPr>
          <a:xfrm>
            <a:off x="1268361" y="2386475"/>
            <a:ext cx="6607276" cy="7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 cannot apply directly the PBPR algorithm because we are supposed to not to know the </a:t>
            </a:r>
            <a:r>
              <a:rPr lang="en-US" sz="1600" b="1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torque sign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information, while the algorithm needs it.</a:t>
            </a:r>
          </a:p>
        </p:txBody>
      </p:sp>
      <p:sp>
        <p:nvSpPr>
          <p:cNvPr id="13" name="Google Shape;521;p37">
            <a:extLst>
              <a:ext uri="{FF2B5EF4-FFF2-40B4-BE49-F238E27FC236}">
                <a16:creationId xmlns:a16="http://schemas.microsoft.com/office/drawing/2014/main" id="{47B8E4CD-FF44-48DC-9A2C-3C216E099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8361" y="1618058"/>
            <a:ext cx="3445601" cy="639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PROBLEM!</a:t>
            </a:r>
            <a:endParaRPr sz="3200" dirty="0"/>
          </a:p>
        </p:txBody>
      </p:sp>
      <p:sp>
        <p:nvSpPr>
          <p:cNvPr id="14" name="Google Shape;520;p37">
            <a:extLst>
              <a:ext uri="{FF2B5EF4-FFF2-40B4-BE49-F238E27FC236}">
                <a16:creationId xmlns:a16="http://schemas.microsoft.com/office/drawing/2014/main" id="{4E200F87-5A94-422B-9027-5774C494BD46}"/>
              </a:ext>
            </a:extLst>
          </p:cNvPr>
          <p:cNvSpPr txBox="1">
            <a:spLocks/>
          </p:cNvSpPr>
          <p:nvPr/>
        </p:nvSpPr>
        <p:spPr>
          <a:xfrm>
            <a:off x="1268361" y="3324475"/>
            <a:ext cx="6607276" cy="52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6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So, we should devise a strategy to estimate the torque signs from what we have.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7F9AE-FC5C-460C-97CC-279844CC7D66}"/>
              </a:ext>
            </a:extLst>
          </p:cNvPr>
          <p:cNvSpPr/>
          <p:nvPr/>
        </p:nvSpPr>
        <p:spPr>
          <a:xfrm>
            <a:off x="1037781" y="1292328"/>
            <a:ext cx="7068438" cy="29718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picture containing building, sitting, person, large&#10;&#10;Description automatically generated">
            <a:extLst>
              <a:ext uri="{FF2B5EF4-FFF2-40B4-BE49-F238E27FC236}">
                <a16:creationId xmlns:a16="http://schemas.microsoft.com/office/drawing/2014/main" id="{6205C8C7-A401-4C4C-B4AB-FE7F2530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4" y="307809"/>
            <a:ext cx="1503325" cy="2014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9672-4E85-4178-B322-0D805C9B3BAE}"/>
              </a:ext>
            </a:extLst>
          </p:cNvPr>
          <p:cNvSpPr txBox="1"/>
          <p:nvPr/>
        </p:nvSpPr>
        <p:spPr>
          <a:xfrm rot="21021901">
            <a:off x="6939779" y="1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  <a:ea typeface="Roboto Condensed" panose="020B0604020202020204" charset="0"/>
              </a:rPr>
              <a:t>?</a:t>
            </a:r>
            <a:endParaRPr lang="it-IT" dirty="0">
              <a:latin typeface="+mj-lt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/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675A08-3B87-4B75-BBBF-53D482C3B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56988">
                <a:off x="6694900" y="121698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/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t-IT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A1B61-8866-47D7-B221-F43137F6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21695">
                <a:off x="7143174" y="17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5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700" y="1069258"/>
            <a:ext cx="4920599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>
            <a:spLocks noGrp="1"/>
          </p:cNvSpPr>
          <p:nvPr>
            <p:ph type="ctrTitle"/>
          </p:nvPr>
        </p:nvSpPr>
        <p:spPr>
          <a:xfrm>
            <a:off x="2964900" y="307830"/>
            <a:ext cx="3214200" cy="761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ESTIMATING SIGNS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7CB2A-74CC-46EB-9140-2F72F00B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700" y="1069258"/>
            <a:ext cx="4920598" cy="32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1648</Words>
  <Application>Microsoft Office PowerPoint</Application>
  <PresentationFormat>On-screen Show (16:9)</PresentationFormat>
  <Paragraphs>340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Fira Sans Extra Condensed Medium</vt:lpstr>
      <vt:lpstr>Barlow Semi Condensed Medium</vt:lpstr>
      <vt:lpstr>Barlow Semi Condensed SemiBold</vt:lpstr>
      <vt:lpstr>Barlow Semi Condensed</vt:lpstr>
      <vt:lpstr>Roboto Condensed Light</vt:lpstr>
      <vt:lpstr>Bahiana</vt:lpstr>
      <vt:lpstr>Cambria Math</vt:lpstr>
      <vt:lpstr>Annual Report General by Slidesgo</vt:lpstr>
      <vt:lpstr>ROBOTICS 2</vt:lpstr>
      <vt:lpstr>PBPR ALGORITHM</vt:lpstr>
      <vt:lpstr>PowerPoint Presentation</vt:lpstr>
      <vt:lpstr>PowerPoint Presentation</vt:lpstr>
      <vt:lpstr>PROBLEM!</vt:lpstr>
      <vt:lpstr>ESTIMATING SIGNS</vt:lpstr>
      <vt:lpstr>ESTIMATING SIGNS</vt:lpstr>
      <vt:lpstr>ESTIMATING SIGNS</vt:lpstr>
      <vt:lpstr>ESTIMATING SIGNS</vt:lpstr>
      <vt:lpstr>ESTIMATING SIGNS</vt:lpstr>
      <vt:lpstr>PowerPoint Presentation</vt:lpstr>
      <vt:lpstr>PowerPoint Presentation</vt:lpstr>
      <vt:lpstr>PowerPoint Presentation</vt:lpstr>
      <vt:lpstr>PowerPoint Presentation</vt:lpstr>
      <vt:lpstr>BUILDING THE TREE</vt:lpstr>
      <vt:lpstr>PRUNING THE TREE</vt:lpstr>
      <vt:lpstr>PRUNING THE TREE</vt:lpstr>
      <vt:lpstr>PRUNING THE TREE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</vt:lpstr>
      <vt:lpstr>PowerPoint Presentation</vt:lpstr>
      <vt:lpstr>RELAXING THE PROBLEM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2</dc:title>
  <cp:lastModifiedBy> </cp:lastModifiedBy>
  <cp:revision>74</cp:revision>
  <dcterms:modified xsi:type="dcterms:W3CDTF">2020-11-29T10:56:48Z</dcterms:modified>
</cp:coreProperties>
</file>